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321" r:id="rId3"/>
    <p:sldId id="308" r:id="rId4"/>
    <p:sldId id="317" r:id="rId5"/>
    <p:sldId id="312" r:id="rId6"/>
    <p:sldId id="274" r:id="rId7"/>
    <p:sldId id="322" r:id="rId8"/>
    <p:sldId id="320" r:id="rId9"/>
    <p:sldId id="280" r:id="rId10"/>
    <p:sldId id="298" r:id="rId11"/>
  </p:sldIdLst>
  <p:sldSz cx="12192000" cy="6858000"/>
  <p:notesSz cx="7104063" cy="10234613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D54"/>
    <a:srgbClr val="69A8E6"/>
    <a:srgbClr val="39A2DC"/>
    <a:srgbClr val="00A68C"/>
    <a:srgbClr val="050313"/>
    <a:srgbClr val="0090AB"/>
    <a:srgbClr val="FAFAFA"/>
    <a:srgbClr val="CED1D2"/>
    <a:srgbClr val="E4E6E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9" autoAdjust="0"/>
    <p:restoredTop sz="94444" autoAdjust="0"/>
  </p:normalViewPr>
  <p:slideViewPr>
    <p:cSldViewPr snapToGrid="0">
      <p:cViewPr varScale="1">
        <p:scale>
          <a:sx n="105" d="100"/>
          <a:sy n="105" d="100"/>
        </p:scale>
        <p:origin x="824" y="2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-2832" y="-9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C89995-AF7F-4FA5-8DAF-463414EC455A}" type="doc">
      <dgm:prSet loTypeId="urn:microsoft.com/office/officeart/2005/8/layout/hProcess9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75FCF819-13EE-4D36-9BE4-5A63F26BCF45}">
      <dgm:prSet phldrT="[文本]" custT="1"/>
      <dgm:spPr/>
      <dgm:t>
        <a:bodyPr/>
        <a:lstStyle/>
        <a:p>
          <a:r>
            <a:rPr lang="zh-CN" altLang="en-US" sz="2000" dirty="0"/>
            <a:t>前端</a:t>
          </a:r>
        </a:p>
      </dgm:t>
    </dgm:pt>
    <dgm:pt modelId="{067E8539-86AB-438E-9A51-52E106E2493B}" type="parTrans" cxnId="{EA6BCB0A-40C0-4811-A7DC-B45653C560CE}">
      <dgm:prSet/>
      <dgm:spPr/>
      <dgm:t>
        <a:bodyPr/>
        <a:lstStyle/>
        <a:p>
          <a:endParaRPr lang="zh-CN" altLang="en-US" sz="2000"/>
        </a:p>
      </dgm:t>
    </dgm:pt>
    <dgm:pt modelId="{E589877D-B76D-40D6-A78A-605628C90838}" type="sibTrans" cxnId="{EA6BCB0A-40C0-4811-A7DC-B45653C560CE}">
      <dgm:prSet/>
      <dgm:spPr/>
      <dgm:t>
        <a:bodyPr/>
        <a:lstStyle/>
        <a:p>
          <a:endParaRPr lang="zh-CN" altLang="en-US" sz="2000"/>
        </a:p>
      </dgm:t>
    </dgm:pt>
    <dgm:pt modelId="{EF179BF0-4DD9-4609-B031-0E9509FE28A2}">
      <dgm:prSet phldrT="[文本]" custT="1"/>
      <dgm:spPr/>
      <dgm:t>
        <a:bodyPr/>
        <a:lstStyle/>
        <a:p>
          <a:r>
            <a:rPr lang="zh-CN" altLang="en-US" sz="2000" dirty="0"/>
            <a:t>后端</a:t>
          </a:r>
        </a:p>
      </dgm:t>
    </dgm:pt>
    <dgm:pt modelId="{377F3F8C-9732-41EA-A48D-44B931229A46}" type="parTrans" cxnId="{9502B0EA-4F8A-460A-A166-4C58E77C1578}">
      <dgm:prSet/>
      <dgm:spPr/>
      <dgm:t>
        <a:bodyPr/>
        <a:lstStyle/>
        <a:p>
          <a:endParaRPr lang="zh-CN" altLang="en-US" sz="2000"/>
        </a:p>
      </dgm:t>
    </dgm:pt>
    <dgm:pt modelId="{D3E17145-637B-4641-ABA1-E51DA1CE9D8E}" type="sibTrans" cxnId="{9502B0EA-4F8A-460A-A166-4C58E77C1578}">
      <dgm:prSet/>
      <dgm:spPr/>
      <dgm:t>
        <a:bodyPr/>
        <a:lstStyle/>
        <a:p>
          <a:endParaRPr lang="zh-CN" altLang="en-US" sz="2000"/>
        </a:p>
      </dgm:t>
    </dgm:pt>
    <dgm:pt modelId="{70EB1EA4-E0E2-4D17-8E89-D6BD9544984B}">
      <dgm:prSet custT="1"/>
      <dgm:spPr/>
      <dgm:t>
        <a:bodyPr/>
        <a:lstStyle/>
        <a:p>
          <a:r>
            <a:rPr lang="zh-CN" altLang="en-US" sz="2000" dirty="0"/>
            <a:t>测试</a:t>
          </a:r>
        </a:p>
      </dgm:t>
    </dgm:pt>
    <dgm:pt modelId="{FB3F7F56-C69A-42F9-B1A1-B9A68533FF11}" type="parTrans" cxnId="{2A17D37D-2D91-4BC1-B176-315AC66DC99F}">
      <dgm:prSet/>
      <dgm:spPr/>
      <dgm:t>
        <a:bodyPr/>
        <a:lstStyle/>
        <a:p>
          <a:endParaRPr lang="zh-CN" altLang="en-US" sz="2000"/>
        </a:p>
      </dgm:t>
    </dgm:pt>
    <dgm:pt modelId="{698F38FA-02F8-4E5B-A58A-6ADE4A8FDFED}" type="sibTrans" cxnId="{2A17D37D-2D91-4BC1-B176-315AC66DC99F}">
      <dgm:prSet/>
      <dgm:spPr/>
      <dgm:t>
        <a:bodyPr/>
        <a:lstStyle/>
        <a:p>
          <a:endParaRPr lang="zh-CN" altLang="en-US" sz="2000"/>
        </a:p>
      </dgm:t>
    </dgm:pt>
    <dgm:pt modelId="{01006BBC-D2BC-4C7C-9695-FCB7AAD2B67B}">
      <dgm:prSet custT="1"/>
      <dgm:spPr/>
      <dgm:t>
        <a:bodyPr/>
        <a:lstStyle/>
        <a:p>
          <a:r>
            <a:rPr lang="zh-CN" altLang="en-US" sz="2000" dirty="0"/>
            <a:t>运维</a:t>
          </a:r>
        </a:p>
      </dgm:t>
    </dgm:pt>
    <dgm:pt modelId="{03EB284C-C997-4EE5-A552-EBCD71D3CD60}" type="parTrans" cxnId="{0A25A189-CAB4-432C-A07D-3FC1BF6513E6}">
      <dgm:prSet/>
      <dgm:spPr/>
      <dgm:t>
        <a:bodyPr/>
        <a:lstStyle/>
        <a:p>
          <a:endParaRPr lang="zh-CN" altLang="en-US" sz="2000"/>
        </a:p>
      </dgm:t>
    </dgm:pt>
    <dgm:pt modelId="{BAC49AC5-754D-4082-8334-100B61B877BD}" type="sibTrans" cxnId="{0A25A189-CAB4-432C-A07D-3FC1BF6513E6}">
      <dgm:prSet/>
      <dgm:spPr/>
      <dgm:t>
        <a:bodyPr/>
        <a:lstStyle/>
        <a:p>
          <a:endParaRPr lang="zh-CN" altLang="en-US" sz="2000"/>
        </a:p>
      </dgm:t>
    </dgm:pt>
    <dgm:pt modelId="{A7A01C7A-EEF4-4792-9236-2CD59BEAD8AF}" type="pres">
      <dgm:prSet presAssocID="{0DC89995-AF7F-4FA5-8DAF-463414EC455A}" presName="CompostProcess" presStyleCnt="0">
        <dgm:presLayoutVars>
          <dgm:dir/>
          <dgm:resizeHandles val="exact"/>
        </dgm:presLayoutVars>
      </dgm:prSet>
      <dgm:spPr/>
    </dgm:pt>
    <dgm:pt modelId="{670077AB-7574-43FC-9C73-04183FEA2305}" type="pres">
      <dgm:prSet presAssocID="{0DC89995-AF7F-4FA5-8DAF-463414EC455A}" presName="arrow" presStyleLbl="bgShp" presStyleIdx="0" presStyleCnt="1"/>
      <dgm:spPr/>
    </dgm:pt>
    <dgm:pt modelId="{BD4B5006-B060-46EC-A7AE-B870BA3E8B45}" type="pres">
      <dgm:prSet presAssocID="{0DC89995-AF7F-4FA5-8DAF-463414EC455A}" presName="linearProcess" presStyleCnt="0"/>
      <dgm:spPr/>
    </dgm:pt>
    <dgm:pt modelId="{BB9D309D-B86D-47BB-8BDD-CE547C242290}" type="pres">
      <dgm:prSet presAssocID="{75FCF819-13EE-4D36-9BE4-5A63F26BCF45}" presName="textNode" presStyleLbl="node1" presStyleIdx="0" presStyleCnt="4" custScaleX="77118" custLinFactX="377" custLinFactNeighborX="100000">
        <dgm:presLayoutVars>
          <dgm:bulletEnabled val="1"/>
        </dgm:presLayoutVars>
      </dgm:prSet>
      <dgm:spPr/>
    </dgm:pt>
    <dgm:pt modelId="{3A6FD2BB-FBA1-40B4-A60D-A4D15B8E9303}" type="pres">
      <dgm:prSet presAssocID="{E589877D-B76D-40D6-A78A-605628C90838}" presName="sibTrans" presStyleCnt="0"/>
      <dgm:spPr/>
    </dgm:pt>
    <dgm:pt modelId="{0F193591-CC2C-4B4B-8157-1E220D0A6D38}" type="pres">
      <dgm:prSet presAssocID="{EF179BF0-4DD9-4609-B031-0E9509FE28A2}" presName="textNode" presStyleLbl="node1" presStyleIdx="1" presStyleCnt="4" custScaleX="77118" custLinFactNeighborX="48659">
        <dgm:presLayoutVars>
          <dgm:bulletEnabled val="1"/>
        </dgm:presLayoutVars>
      </dgm:prSet>
      <dgm:spPr/>
    </dgm:pt>
    <dgm:pt modelId="{95A2F399-19DD-4E69-BA21-028E5159C9E3}" type="pres">
      <dgm:prSet presAssocID="{D3E17145-637B-4641-ABA1-E51DA1CE9D8E}" presName="sibTrans" presStyleCnt="0"/>
      <dgm:spPr/>
    </dgm:pt>
    <dgm:pt modelId="{54673945-BD0F-421F-861A-A33FEAEB844A}" type="pres">
      <dgm:prSet presAssocID="{70EB1EA4-E0E2-4D17-8E89-D6BD9544984B}" presName="textNode" presStyleLbl="node1" presStyleIdx="2" presStyleCnt="4" custScaleX="77118" custLinFactNeighborX="-2561">
        <dgm:presLayoutVars>
          <dgm:bulletEnabled val="1"/>
        </dgm:presLayoutVars>
      </dgm:prSet>
      <dgm:spPr/>
    </dgm:pt>
    <dgm:pt modelId="{B195A913-9473-4275-BE87-E209D3DED324}" type="pres">
      <dgm:prSet presAssocID="{698F38FA-02F8-4E5B-A58A-6ADE4A8FDFED}" presName="sibTrans" presStyleCnt="0"/>
      <dgm:spPr/>
    </dgm:pt>
    <dgm:pt modelId="{1C7D5630-2A07-446F-91E5-B5CF888C83BF}" type="pres">
      <dgm:prSet presAssocID="{01006BBC-D2BC-4C7C-9695-FCB7AAD2B67B}" presName="textNode" presStyleLbl="node1" presStyleIdx="3" presStyleCnt="4" custScaleX="77118" custLinFactNeighborX="-48656">
        <dgm:presLayoutVars>
          <dgm:bulletEnabled val="1"/>
        </dgm:presLayoutVars>
      </dgm:prSet>
      <dgm:spPr/>
    </dgm:pt>
  </dgm:ptLst>
  <dgm:cxnLst>
    <dgm:cxn modelId="{EA6BCB0A-40C0-4811-A7DC-B45653C560CE}" srcId="{0DC89995-AF7F-4FA5-8DAF-463414EC455A}" destId="{75FCF819-13EE-4D36-9BE4-5A63F26BCF45}" srcOrd="0" destOrd="0" parTransId="{067E8539-86AB-438E-9A51-52E106E2493B}" sibTransId="{E589877D-B76D-40D6-A78A-605628C90838}"/>
    <dgm:cxn modelId="{6DB6670F-7264-4AA5-AFED-52C2A6F5BBCC}" type="presOf" srcId="{70EB1EA4-E0E2-4D17-8E89-D6BD9544984B}" destId="{54673945-BD0F-421F-861A-A33FEAEB844A}" srcOrd="0" destOrd="0" presId="urn:microsoft.com/office/officeart/2005/8/layout/hProcess9"/>
    <dgm:cxn modelId="{AF3C9A3B-3161-4BDA-8278-4A02F5E53BC2}" type="presOf" srcId="{75FCF819-13EE-4D36-9BE4-5A63F26BCF45}" destId="{BB9D309D-B86D-47BB-8BDD-CE547C242290}" srcOrd="0" destOrd="0" presId="urn:microsoft.com/office/officeart/2005/8/layout/hProcess9"/>
    <dgm:cxn modelId="{3C587041-955A-4DC4-8B5F-90B44C4CE2BE}" type="presOf" srcId="{EF179BF0-4DD9-4609-B031-0E9509FE28A2}" destId="{0F193591-CC2C-4B4B-8157-1E220D0A6D38}" srcOrd="0" destOrd="0" presId="urn:microsoft.com/office/officeart/2005/8/layout/hProcess9"/>
    <dgm:cxn modelId="{2A17D37D-2D91-4BC1-B176-315AC66DC99F}" srcId="{0DC89995-AF7F-4FA5-8DAF-463414EC455A}" destId="{70EB1EA4-E0E2-4D17-8E89-D6BD9544984B}" srcOrd="2" destOrd="0" parTransId="{FB3F7F56-C69A-42F9-B1A1-B9A68533FF11}" sibTransId="{698F38FA-02F8-4E5B-A58A-6ADE4A8FDFED}"/>
    <dgm:cxn modelId="{0A25A189-CAB4-432C-A07D-3FC1BF6513E6}" srcId="{0DC89995-AF7F-4FA5-8DAF-463414EC455A}" destId="{01006BBC-D2BC-4C7C-9695-FCB7AAD2B67B}" srcOrd="3" destOrd="0" parTransId="{03EB284C-C997-4EE5-A552-EBCD71D3CD60}" sibTransId="{BAC49AC5-754D-4082-8334-100B61B877BD}"/>
    <dgm:cxn modelId="{9502B0EA-4F8A-460A-A166-4C58E77C1578}" srcId="{0DC89995-AF7F-4FA5-8DAF-463414EC455A}" destId="{EF179BF0-4DD9-4609-B031-0E9509FE28A2}" srcOrd="1" destOrd="0" parTransId="{377F3F8C-9732-41EA-A48D-44B931229A46}" sibTransId="{D3E17145-637B-4641-ABA1-E51DA1CE9D8E}"/>
    <dgm:cxn modelId="{4D4050F1-36A3-4712-8430-47104809A64E}" type="presOf" srcId="{01006BBC-D2BC-4C7C-9695-FCB7AAD2B67B}" destId="{1C7D5630-2A07-446F-91E5-B5CF888C83BF}" srcOrd="0" destOrd="0" presId="urn:microsoft.com/office/officeart/2005/8/layout/hProcess9"/>
    <dgm:cxn modelId="{560E92F6-7F05-4662-A48F-B3C545F2ECF4}" type="presOf" srcId="{0DC89995-AF7F-4FA5-8DAF-463414EC455A}" destId="{A7A01C7A-EEF4-4792-9236-2CD59BEAD8AF}" srcOrd="0" destOrd="0" presId="urn:microsoft.com/office/officeart/2005/8/layout/hProcess9"/>
    <dgm:cxn modelId="{34013E34-DB5D-4B67-AAAE-221D8966D425}" type="presParOf" srcId="{A7A01C7A-EEF4-4792-9236-2CD59BEAD8AF}" destId="{670077AB-7574-43FC-9C73-04183FEA2305}" srcOrd="0" destOrd="0" presId="urn:microsoft.com/office/officeart/2005/8/layout/hProcess9"/>
    <dgm:cxn modelId="{08C375B4-9FF3-4422-940B-B9DAF80565DD}" type="presParOf" srcId="{A7A01C7A-EEF4-4792-9236-2CD59BEAD8AF}" destId="{BD4B5006-B060-46EC-A7AE-B870BA3E8B45}" srcOrd="1" destOrd="0" presId="urn:microsoft.com/office/officeart/2005/8/layout/hProcess9"/>
    <dgm:cxn modelId="{A482B013-3FA4-4784-95D4-3548C29E8406}" type="presParOf" srcId="{BD4B5006-B060-46EC-A7AE-B870BA3E8B45}" destId="{BB9D309D-B86D-47BB-8BDD-CE547C242290}" srcOrd="0" destOrd="0" presId="urn:microsoft.com/office/officeart/2005/8/layout/hProcess9"/>
    <dgm:cxn modelId="{056CCC4B-B36D-4778-A1D8-48163D747745}" type="presParOf" srcId="{BD4B5006-B060-46EC-A7AE-B870BA3E8B45}" destId="{3A6FD2BB-FBA1-40B4-A60D-A4D15B8E9303}" srcOrd="1" destOrd="0" presId="urn:microsoft.com/office/officeart/2005/8/layout/hProcess9"/>
    <dgm:cxn modelId="{88CBAA0A-2652-43AC-B5B0-5DDFA2620FFA}" type="presParOf" srcId="{BD4B5006-B060-46EC-A7AE-B870BA3E8B45}" destId="{0F193591-CC2C-4B4B-8157-1E220D0A6D38}" srcOrd="2" destOrd="0" presId="urn:microsoft.com/office/officeart/2005/8/layout/hProcess9"/>
    <dgm:cxn modelId="{99F8C650-EE35-404E-8339-4EAF7BC7692A}" type="presParOf" srcId="{BD4B5006-B060-46EC-A7AE-B870BA3E8B45}" destId="{95A2F399-19DD-4E69-BA21-028E5159C9E3}" srcOrd="3" destOrd="0" presId="urn:microsoft.com/office/officeart/2005/8/layout/hProcess9"/>
    <dgm:cxn modelId="{9F2CBE36-9F26-411E-8E25-D262C5F04866}" type="presParOf" srcId="{BD4B5006-B060-46EC-A7AE-B870BA3E8B45}" destId="{54673945-BD0F-421F-861A-A33FEAEB844A}" srcOrd="4" destOrd="0" presId="urn:microsoft.com/office/officeart/2005/8/layout/hProcess9"/>
    <dgm:cxn modelId="{33D59C72-2EB9-4499-91DE-193CB71CA35A}" type="presParOf" srcId="{BD4B5006-B060-46EC-A7AE-B870BA3E8B45}" destId="{B195A913-9473-4275-BE87-E209D3DED324}" srcOrd="5" destOrd="0" presId="urn:microsoft.com/office/officeart/2005/8/layout/hProcess9"/>
    <dgm:cxn modelId="{0A08B7CC-0898-48F9-9D47-087E62B0B0C6}" type="presParOf" srcId="{BD4B5006-B060-46EC-A7AE-B870BA3E8B45}" destId="{1C7D5630-2A07-446F-91E5-B5CF888C83BF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C89995-AF7F-4FA5-8DAF-463414EC455A}" type="doc">
      <dgm:prSet loTypeId="urn:microsoft.com/office/officeart/2005/8/layout/hProcess9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824D3600-BAC5-4ECA-A027-2E9B502D3FFC}">
      <dgm:prSet phldrT="[文本]" custT="1"/>
      <dgm:spPr/>
      <dgm:t>
        <a:bodyPr/>
        <a:lstStyle/>
        <a:p>
          <a:r>
            <a:rPr lang="zh-CN" altLang="en-US" sz="2000" dirty="0"/>
            <a:t>产品设计</a:t>
          </a:r>
        </a:p>
      </dgm:t>
    </dgm:pt>
    <dgm:pt modelId="{1F175D25-D5B3-489D-ABDE-20B90E82C42D}" type="parTrans" cxnId="{5B0E00A3-A292-479E-B5C1-5C1A7FB0AA7D}">
      <dgm:prSet/>
      <dgm:spPr/>
      <dgm:t>
        <a:bodyPr/>
        <a:lstStyle/>
        <a:p>
          <a:endParaRPr lang="zh-CN" altLang="en-US"/>
        </a:p>
      </dgm:t>
    </dgm:pt>
    <dgm:pt modelId="{8D5DA116-8FE2-4E4B-BB46-E5BEADC8C808}" type="sibTrans" cxnId="{5B0E00A3-A292-479E-B5C1-5C1A7FB0AA7D}">
      <dgm:prSet/>
      <dgm:spPr/>
      <dgm:t>
        <a:bodyPr/>
        <a:lstStyle/>
        <a:p>
          <a:endParaRPr lang="zh-CN" altLang="en-US"/>
        </a:p>
      </dgm:t>
    </dgm:pt>
    <dgm:pt modelId="{6703E0CF-710D-464A-BC3A-5C73530B9FB4}">
      <dgm:prSet custT="1"/>
      <dgm:spPr/>
      <dgm:t>
        <a:bodyPr/>
        <a:lstStyle/>
        <a:p>
          <a:r>
            <a:rPr lang="zh-CN" altLang="en-US" sz="2000" dirty="0"/>
            <a:t>上线</a:t>
          </a:r>
        </a:p>
      </dgm:t>
    </dgm:pt>
    <dgm:pt modelId="{BDB05AAD-8EDA-42D0-8C57-30F452D6052B}" type="parTrans" cxnId="{58FA05A9-23BC-41AB-AF7D-5E45974F23C5}">
      <dgm:prSet/>
      <dgm:spPr/>
      <dgm:t>
        <a:bodyPr/>
        <a:lstStyle/>
        <a:p>
          <a:endParaRPr lang="zh-CN" altLang="en-US"/>
        </a:p>
      </dgm:t>
    </dgm:pt>
    <dgm:pt modelId="{D50C3742-E387-40F1-B29A-ECC419A5BF9A}" type="sibTrans" cxnId="{58FA05A9-23BC-41AB-AF7D-5E45974F23C5}">
      <dgm:prSet/>
      <dgm:spPr/>
      <dgm:t>
        <a:bodyPr/>
        <a:lstStyle/>
        <a:p>
          <a:endParaRPr lang="zh-CN" altLang="en-US"/>
        </a:p>
      </dgm:t>
    </dgm:pt>
    <dgm:pt modelId="{A7A01C7A-EEF4-4792-9236-2CD59BEAD8AF}" type="pres">
      <dgm:prSet presAssocID="{0DC89995-AF7F-4FA5-8DAF-463414EC455A}" presName="CompostProcess" presStyleCnt="0">
        <dgm:presLayoutVars>
          <dgm:dir/>
          <dgm:resizeHandles val="exact"/>
        </dgm:presLayoutVars>
      </dgm:prSet>
      <dgm:spPr/>
    </dgm:pt>
    <dgm:pt modelId="{670077AB-7574-43FC-9C73-04183FEA2305}" type="pres">
      <dgm:prSet presAssocID="{0DC89995-AF7F-4FA5-8DAF-463414EC455A}" presName="arrow" presStyleLbl="bgShp" presStyleIdx="0" presStyleCnt="1"/>
      <dgm:spPr/>
    </dgm:pt>
    <dgm:pt modelId="{BD4B5006-B060-46EC-A7AE-B870BA3E8B45}" type="pres">
      <dgm:prSet presAssocID="{0DC89995-AF7F-4FA5-8DAF-463414EC455A}" presName="linearProcess" presStyleCnt="0"/>
      <dgm:spPr/>
    </dgm:pt>
    <dgm:pt modelId="{174B2B05-E294-4863-B848-A1774B986C38}" type="pres">
      <dgm:prSet presAssocID="{824D3600-BAC5-4ECA-A027-2E9B502D3FFC}" presName="textNode" presStyleLbl="node1" presStyleIdx="0" presStyleCnt="2" custLinFactX="-44538" custLinFactNeighborX="-100000">
        <dgm:presLayoutVars>
          <dgm:bulletEnabled val="1"/>
        </dgm:presLayoutVars>
      </dgm:prSet>
      <dgm:spPr/>
    </dgm:pt>
    <dgm:pt modelId="{EA194937-AB32-450F-B5DC-99866561D07B}" type="pres">
      <dgm:prSet presAssocID="{8D5DA116-8FE2-4E4B-BB46-E5BEADC8C808}" presName="sibTrans" presStyleCnt="0"/>
      <dgm:spPr/>
    </dgm:pt>
    <dgm:pt modelId="{1B33E40B-F21D-4D35-BD61-4C2EACA8ED84}" type="pres">
      <dgm:prSet presAssocID="{6703E0CF-710D-464A-BC3A-5C73530B9FB4}" presName="textNode" presStyleLbl="node1" presStyleIdx="1" presStyleCnt="2" custLinFactX="41939" custLinFactNeighborX="100000">
        <dgm:presLayoutVars>
          <dgm:bulletEnabled val="1"/>
        </dgm:presLayoutVars>
      </dgm:prSet>
      <dgm:spPr/>
    </dgm:pt>
  </dgm:ptLst>
  <dgm:cxnLst>
    <dgm:cxn modelId="{39173147-06E8-4E54-AFCB-BD3E2ECC321B}" type="presOf" srcId="{6703E0CF-710D-464A-BC3A-5C73530B9FB4}" destId="{1B33E40B-F21D-4D35-BD61-4C2EACA8ED84}" srcOrd="0" destOrd="0" presId="urn:microsoft.com/office/officeart/2005/8/layout/hProcess9"/>
    <dgm:cxn modelId="{0E81C77C-2E48-4B7B-A597-2722E0A546DE}" type="presOf" srcId="{0DC89995-AF7F-4FA5-8DAF-463414EC455A}" destId="{A7A01C7A-EEF4-4792-9236-2CD59BEAD8AF}" srcOrd="0" destOrd="0" presId="urn:microsoft.com/office/officeart/2005/8/layout/hProcess9"/>
    <dgm:cxn modelId="{5B0E00A3-A292-479E-B5C1-5C1A7FB0AA7D}" srcId="{0DC89995-AF7F-4FA5-8DAF-463414EC455A}" destId="{824D3600-BAC5-4ECA-A027-2E9B502D3FFC}" srcOrd="0" destOrd="0" parTransId="{1F175D25-D5B3-489D-ABDE-20B90E82C42D}" sibTransId="{8D5DA116-8FE2-4E4B-BB46-E5BEADC8C808}"/>
    <dgm:cxn modelId="{58FA05A9-23BC-41AB-AF7D-5E45974F23C5}" srcId="{0DC89995-AF7F-4FA5-8DAF-463414EC455A}" destId="{6703E0CF-710D-464A-BC3A-5C73530B9FB4}" srcOrd="1" destOrd="0" parTransId="{BDB05AAD-8EDA-42D0-8C57-30F452D6052B}" sibTransId="{D50C3742-E387-40F1-B29A-ECC419A5BF9A}"/>
    <dgm:cxn modelId="{B29545A9-AF22-4D3C-B021-15226FFAEC68}" type="presOf" srcId="{824D3600-BAC5-4ECA-A027-2E9B502D3FFC}" destId="{174B2B05-E294-4863-B848-A1774B986C38}" srcOrd="0" destOrd="0" presId="urn:microsoft.com/office/officeart/2005/8/layout/hProcess9"/>
    <dgm:cxn modelId="{6BF1AB84-F95A-48FB-9B5E-071177CD18CB}" type="presParOf" srcId="{A7A01C7A-EEF4-4792-9236-2CD59BEAD8AF}" destId="{670077AB-7574-43FC-9C73-04183FEA2305}" srcOrd="0" destOrd="0" presId="urn:microsoft.com/office/officeart/2005/8/layout/hProcess9"/>
    <dgm:cxn modelId="{B8C6694A-D039-461C-B062-338736BB814D}" type="presParOf" srcId="{A7A01C7A-EEF4-4792-9236-2CD59BEAD8AF}" destId="{BD4B5006-B060-46EC-A7AE-B870BA3E8B45}" srcOrd="1" destOrd="0" presId="urn:microsoft.com/office/officeart/2005/8/layout/hProcess9"/>
    <dgm:cxn modelId="{4F8A1414-4B82-47A2-9F42-18C014037E67}" type="presParOf" srcId="{BD4B5006-B060-46EC-A7AE-B870BA3E8B45}" destId="{174B2B05-E294-4863-B848-A1774B986C38}" srcOrd="0" destOrd="0" presId="urn:microsoft.com/office/officeart/2005/8/layout/hProcess9"/>
    <dgm:cxn modelId="{1752E4E4-DABE-4B59-9A0C-959E65E82793}" type="presParOf" srcId="{BD4B5006-B060-46EC-A7AE-B870BA3E8B45}" destId="{EA194937-AB32-450F-B5DC-99866561D07B}" srcOrd="1" destOrd="0" presId="urn:microsoft.com/office/officeart/2005/8/layout/hProcess9"/>
    <dgm:cxn modelId="{ED7C6FBF-A456-4D34-8AF2-9BF455E7CC0B}" type="presParOf" srcId="{BD4B5006-B060-46EC-A7AE-B870BA3E8B45}" destId="{1B33E40B-F21D-4D35-BD61-4C2EACA8ED84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077AB-7574-43FC-9C73-04183FEA2305}">
      <dsp:nvSpPr>
        <dsp:cNvPr id="0" name=""/>
        <dsp:cNvSpPr/>
      </dsp:nvSpPr>
      <dsp:spPr>
        <a:xfrm>
          <a:off x="551782" y="0"/>
          <a:ext cx="6253535" cy="1899046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9D309D-B86D-47BB-8BDD-CE547C242290}">
      <dsp:nvSpPr>
        <dsp:cNvPr id="0" name=""/>
        <dsp:cNvSpPr/>
      </dsp:nvSpPr>
      <dsp:spPr>
        <a:xfrm>
          <a:off x="331132" y="569713"/>
          <a:ext cx="1597375" cy="75961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前端</a:t>
          </a:r>
        </a:p>
      </dsp:txBody>
      <dsp:txXfrm>
        <a:off x="368213" y="606794"/>
        <a:ext cx="1523213" cy="685456"/>
      </dsp:txXfrm>
    </dsp:sp>
    <dsp:sp modelId="{0F193591-CC2C-4B4B-8157-1E220D0A6D38}">
      <dsp:nvSpPr>
        <dsp:cNvPr id="0" name=""/>
        <dsp:cNvSpPr/>
      </dsp:nvSpPr>
      <dsp:spPr>
        <a:xfrm>
          <a:off x="2076870" y="569713"/>
          <a:ext cx="1597375" cy="75961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后端</a:t>
          </a:r>
        </a:p>
      </dsp:txBody>
      <dsp:txXfrm>
        <a:off x="2113951" y="606794"/>
        <a:ext cx="1523213" cy="685456"/>
      </dsp:txXfrm>
    </dsp:sp>
    <dsp:sp modelId="{54673945-BD0F-421F-861A-A33FEAEB844A}">
      <dsp:nvSpPr>
        <dsp:cNvPr id="0" name=""/>
        <dsp:cNvSpPr/>
      </dsp:nvSpPr>
      <dsp:spPr>
        <a:xfrm>
          <a:off x="3830805" y="569713"/>
          <a:ext cx="1597375" cy="75961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测试</a:t>
          </a:r>
        </a:p>
      </dsp:txBody>
      <dsp:txXfrm>
        <a:off x="3867886" y="606794"/>
        <a:ext cx="1523213" cy="685456"/>
      </dsp:txXfrm>
    </dsp:sp>
    <dsp:sp modelId="{1C7D5630-2A07-446F-91E5-B5CF888C83BF}">
      <dsp:nvSpPr>
        <dsp:cNvPr id="0" name=""/>
        <dsp:cNvSpPr/>
      </dsp:nvSpPr>
      <dsp:spPr>
        <a:xfrm>
          <a:off x="5601189" y="569713"/>
          <a:ext cx="1597375" cy="75961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运维</a:t>
          </a:r>
        </a:p>
      </dsp:txBody>
      <dsp:txXfrm>
        <a:off x="5638270" y="606794"/>
        <a:ext cx="1523213" cy="6854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077AB-7574-43FC-9C73-04183FEA2305}">
      <dsp:nvSpPr>
        <dsp:cNvPr id="0" name=""/>
        <dsp:cNvSpPr/>
      </dsp:nvSpPr>
      <dsp:spPr>
        <a:xfrm>
          <a:off x="395379" y="0"/>
          <a:ext cx="4480965" cy="1915773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4B2B05-E294-4863-B848-A1774B986C38}">
      <dsp:nvSpPr>
        <dsp:cNvPr id="0" name=""/>
        <dsp:cNvSpPr/>
      </dsp:nvSpPr>
      <dsp:spPr>
        <a:xfrm>
          <a:off x="0" y="574731"/>
          <a:ext cx="1581517" cy="76630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产品设计</a:t>
          </a:r>
        </a:p>
      </dsp:txBody>
      <dsp:txXfrm>
        <a:off x="37408" y="612139"/>
        <a:ext cx="1506701" cy="691493"/>
      </dsp:txXfrm>
    </dsp:sp>
    <dsp:sp modelId="{1B33E40B-F21D-4D35-BD61-4C2EACA8ED84}">
      <dsp:nvSpPr>
        <dsp:cNvPr id="0" name=""/>
        <dsp:cNvSpPr/>
      </dsp:nvSpPr>
      <dsp:spPr>
        <a:xfrm>
          <a:off x="3690206" y="574731"/>
          <a:ext cx="1581517" cy="76630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上线</a:t>
          </a:r>
        </a:p>
      </dsp:txBody>
      <dsp:txXfrm>
        <a:off x="3727614" y="612139"/>
        <a:ext cx="1506701" cy="6914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506D753-6441-49B3-917F-720C6368FCAF}" type="datetimeFigureOut">
              <a:rPr lang="zh-CN" altLang="en-US" smtClean="0"/>
              <a:pPr/>
              <a:t>2018/10/30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781DEBE-2C13-4CD4-A098-635DAEECC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6492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E6895A8C-815D-475D-8190-C1571D793583}" type="datetimeFigureOut">
              <a:rPr lang="zh-CN" altLang="en-US" smtClean="0"/>
              <a:pPr/>
              <a:t>2018/10/30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E36071EB-4DA8-49B8-8B4E-7B0F1E5DFA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2762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532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071EB-4DA8-49B8-8B4E-7B0F1E5DFAB7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802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194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321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469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071EB-4DA8-49B8-8B4E-7B0F1E5DFAB7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407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434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338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217714" y="219439"/>
            <a:ext cx="377372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682172" y="219439"/>
            <a:ext cx="145143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37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099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603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ED1D2"/>
            </a:gs>
            <a:gs pos="100000">
              <a:srgbClr val="FAFAFA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17714" y="219439"/>
            <a:ext cx="377372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682172" y="219439"/>
            <a:ext cx="145143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-126791"/>
            <a:ext cx="1161390" cy="11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9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4" r:id="rId2"/>
    <p:sldLayoutId id="2147483655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60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988" y="0"/>
            <a:ext cx="12192000" cy="42357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4924" y="2921925"/>
            <a:ext cx="30508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 err="1">
                <a:solidFill>
                  <a:schemeClr val="bg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Mokelay</a:t>
            </a:r>
            <a:endParaRPr lang="zh-CN" altLang="en-US" sz="6000" dirty="0">
              <a:solidFill>
                <a:schemeClr val="bg2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213988" y="3645024"/>
            <a:ext cx="6359762" cy="200231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0"/>
                </a:schemeClr>
              </a:gs>
              <a:gs pos="68000">
                <a:schemeClr val="accent5">
                  <a:alpha val="67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-6372464" y="3933056"/>
            <a:ext cx="6359762" cy="252309"/>
          </a:xfrm>
          <a:prstGeom prst="rect">
            <a:avLst/>
          </a:prstGeom>
          <a:gradFill flip="none" rotWithShape="1">
            <a:gsLst>
              <a:gs pos="100000">
                <a:schemeClr val="accent5">
                  <a:alpha val="0"/>
                </a:schemeClr>
              </a:gs>
              <a:gs pos="40000">
                <a:schemeClr val="accent5">
                  <a:alpha val="7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6359762" y="3717032"/>
            <a:ext cx="6359762" cy="180301"/>
          </a:xfrm>
          <a:prstGeom prst="rect">
            <a:avLst/>
          </a:prstGeom>
          <a:gradFill flip="none" rotWithShape="1">
            <a:gsLst>
              <a:gs pos="100000">
                <a:schemeClr val="accent5">
                  <a:alpha val="0"/>
                </a:schemeClr>
              </a:gs>
              <a:gs pos="40000">
                <a:schemeClr val="accent5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10995" y="4235705"/>
            <a:ext cx="12213989" cy="103813"/>
            <a:chOff x="-1" y="4205227"/>
            <a:chExt cx="12213989" cy="49330"/>
          </a:xfrm>
        </p:grpSpPr>
        <p:sp>
          <p:nvSpPr>
            <p:cNvPr id="3" name="矩形 2"/>
            <p:cNvSpPr/>
            <p:nvPr/>
          </p:nvSpPr>
          <p:spPr>
            <a:xfrm>
              <a:off x="8118238" y="4208838"/>
              <a:ext cx="4095750" cy="457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 flipV="1">
              <a:off x="-1" y="4205227"/>
              <a:ext cx="8124827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Shape 53"/>
          <p:cNvSpPr/>
          <p:nvPr/>
        </p:nvSpPr>
        <p:spPr>
          <a:xfrm>
            <a:off x="1428718" y="4704920"/>
            <a:ext cx="8238084" cy="1211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663" tIns="45663" rIns="45663" bIns="45663">
            <a:spAutoFit/>
          </a:bodyPr>
          <a:lstStyle>
            <a:lvl1pPr algn="ctr">
              <a:lnSpc>
                <a:spcPct val="130000"/>
              </a:lnSpc>
              <a:defRPr sz="2400" b="1">
                <a:solidFill>
                  <a:srgbClr val="FF99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zh-CN" altLang="en-US" sz="2797" dirty="0">
                <a:solidFill>
                  <a:schemeClr val="bg1"/>
                </a:solidFill>
              </a:rPr>
              <a:t>让创意不因技术而无法实现</a:t>
            </a:r>
            <a:endParaRPr lang="en-US" altLang="zh-CN" sz="2797" dirty="0">
              <a:solidFill>
                <a:schemeClr val="bg1"/>
              </a:solidFill>
            </a:endParaRPr>
          </a:p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zh-CN" sz="2797" dirty="0">
                <a:solidFill>
                  <a:schemeClr val="bg1"/>
                </a:solidFill>
              </a:rPr>
              <a:t>                                            --</a:t>
            </a:r>
            <a:r>
              <a:rPr lang="zh-CN" altLang="en-US" sz="2797" dirty="0">
                <a:solidFill>
                  <a:schemeClr val="bg1"/>
                </a:solidFill>
              </a:rPr>
              <a:t>人人都是“程序员”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067" y="-104401"/>
            <a:ext cx="1391246" cy="13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8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7533">
        <p:checker/>
      </p:transition>
    </mc:Choice>
    <mc:Fallback xmlns="">
      <p:transition spd="slow" advTm="7533">
        <p:checker/>
      </p:transition>
    </mc:Fallback>
  </mc:AlternateContent>
  <p:extLst mod="1">
    <p:ext uri="{E180D4A7-C9FB-4DFB-919C-405C955672EB}">
      <p14:showEvtLst xmlns:p14="http://schemas.microsoft.com/office/powerpoint/2010/main">
        <p14:playEvt time="0" objId="3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43" y="0"/>
            <a:ext cx="12192000" cy="6860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08405"/>
            <a:ext cx="12201687" cy="4243634"/>
          </a:xfrm>
          <a:prstGeom prst="rect">
            <a:avLst/>
          </a:prstGeom>
        </p:spPr>
      </p:pic>
      <p:sp>
        <p:nvSpPr>
          <p:cNvPr id="17" name="文本框 4"/>
          <p:cNvSpPr txBox="1"/>
          <p:nvPr/>
        </p:nvSpPr>
        <p:spPr>
          <a:xfrm>
            <a:off x="3953362" y="1737031"/>
            <a:ext cx="42949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Silo-ExtraBoldItalic" panose="00000900000000000000" pitchFamily="2" charset="0"/>
              </a:rPr>
              <a:t>THANK YOU</a:t>
            </a:r>
            <a:endParaRPr lang="zh-CN" altLang="en-US" sz="6600" dirty="0">
              <a:solidFill>
                <a:schemeClr val="accent4"/>
              </a:solidFill>
              <a:latin typeface="Silo-ExtraBoldItalic" panose="00000900000000000000" pitchFamily="2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576843" y="4405242"/>
            <a:ext cx="30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462543" y="5350748"/>
            <a:ext cx="3276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774054" y="3947010"/>
            <a:ext cx="265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bg1"/>
                </a:solidFill>
              </a:rPr>
              <a:t>Mokelay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44086" y="4906598"/>
            <a:ext cx="3313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carl@mokelay.com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44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4420">
        <p:checker/>
      </p:transition>
    </mc:Choice>
    <mc:Fallback xmlns="">
      <p:transition spd="slow" advTm="4420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14400" y="219075"/>
            <a:ext cx="4800600" cy="519113"/>
          </a:xfrm>
          <a:prstGeom prst="rect">
            <a:avLst/>
          </a:prstGeom>
        </p:spPr>
        <p:txBody>
          <a:bodyPr/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市场及人员估算</a:t>
            </a:r>
          </a:p>
        </p:txBody>
      </p:sp>
      <p:sp>
        <p:nvSpPr>
          <p:cNvPr id="30" name="矩形 29"/>
          <p:cNvSpPr/>
          <p:nvPr/>
        </p:nvSpPr>
        <p:spPr>
          <a:xfrm>
            <a:off x="355468" y="986422"/>
            <a:ext cx="5550032" cy="1562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2000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年整个软件产业规模是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586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亿元，增长到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2017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年突破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万亿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元大关，同比增长了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14.5%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软件和信息技术服务业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，占电子信息产业的比重从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2000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年的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5.8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％增至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28.8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％，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2017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年将超过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％，大概达到电子信息产业的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三分之一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左右。”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谢少锋（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工信部信息化和软件服务业司司长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）</a:t>
            </a:r>
          </a:p>
        </p:txBody>
      </p:sp>
      <p:sp>
        <p:nvSpPr>
          <p:cNvPr id="34" name="矩形 33"/>
          <p:cNvSpPr/>
          <p:nvPr/>
        </p:nvSpPr>
        <p:spPr>
          <a:xfrm>
            <a:off x="1906463" y="5769244"/>
            <a:ext cx="2031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C6E5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数据来源：工业和信息化部</a:t>
            </a:r>
          </a:p>
        </p:txBody>
      </p:sp>
      <p:sp>
        <p:nvSpPr>
          <p:cNvPr id="6" name="矩形 5"/>
          <p:cNvSpPr/>
          <p:nvPr/>
        </p:nvSpPr>
        <p:spPr>
          <a:xfrm>
            <a:off x="6231057" y="986423"/>
            <a:ext cx="5762006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</a:pPr>
            <a:r>
              <a:rPr lang="zh-CN" altLang="en-US" sz="1400" dirty="0">
                <a:solidFill>
                  <a:srgbClr val="4D4F53"/>
                </a:solidFill>
                <a:latin typeface="微软雅黑"/>
              </a:rPr>
              <a:t>市场研究公司</a:t>
            </a:r>
            <a:r>
              <a:rPr lang="en-US" altLang="zh-CN" sz="1400" dirty="0">
                <a:solidFill>
                  <a:srgbClr val="4D4F53"/>
                </a:solidFill>
                <a:latin typeface="微软雅黑"/>
              </a:rPr>
              <a:t>Strategy</a:t>
            </a:r>
            <a:r>
              <a:rPr lang="zh-CN" altLang="en-US" sz="1400" dirty="0">
                <a:solidFill>
                  <a:srgbClr val="4D4F53"/>
                </a:solidFill>
                <a:latin typeface="微软雅黑"/>
              </a:rPr>
              <a:t>发布报告称，</a:t>
            </a:r>
            <a:r>
              <a:rPr lang="en-US" altLang="zh-CN" sz="1400" dirty="0">
                <a:solidFill>
                  <a:srgbClr val="4D4F53"/>
                </a:solidFill>
                <a:latin typeface="微软雅黑"/>
              </a:rPr>
              <a:t>2017</a:t>
            </a:r>
            <a:r>
              <a:rPr lang="zh-CN" altLang="en-US" sz="1400" dirty="0">
                <a:solidFill>
                  <a:srgbClr val="4D4F53"/>
                </a:solidFill>
                <a:latin typeface="微软雅黑"/>
              </a:rPr>
              <a:t>年全球</a:t>
            </a:r>
            <a:r>
              <a:rPr lang="en-US" altLang="zh-CN" sz="1400" dirty="0">
                <a:solidFill>
                  <a:srgbClr val="4D4F53"/>
                </a:solidFill>
                <a:latin typeface="微软雅黑"/>
              </a:rPr>
              <a:t>1000</a:t>
            </a:r>
            <a:r>
              <a:rPr lang="zh-CN" altLang="en-US" sz="1400" dirty="0">
                <a:solidFill>
                  <a:srgbClr val="4D4F53"/>
                </a:solidFill>
                <a:latin typeface="微软雅黑"/>
              </a:rPr>
              <a:t>大研发公司的研发支出将达到</a:t>
            </a:r>
            <a:r>
              <a:rPr lang="en-US" altLang="zh-CN" dirty="0">
                <a:solidFill>
                  <a:srgbClr val="FF0000"/>
                </a:solidFill>
                <a:latin typeface="微软雅黑"/>
              </a:rPr>
              <a:t>7020</a:t>
            </a:r>
            <a:r>
              <a:rPr lang="zh-CN" altLang="en-US" dirty="0">
                <a:solidFill>
                  <a:srgbClr val="FF0000"/>
                </a:solidFill>
                <a:latin typeface="微软雅黑"/>
              </a:rPr>
              <a:t>亿</a:t>
            </a:r>
            <a:r>
              <a:rPr lang="zh-CN" altLang="en-US" sz="1400" dirty="0">
                <a:solidFill>
                  <a:srgbClr val="4D4F53"/>
                </a:solidFill>
                <a:latin typeface="微软雅黑"/>
              </a:rPr>
              <a:t>美元，同比增长</a:t>
            </a:r>
            <a:r>
              <a:rPr lang="en-US" altLang="zh-CN" sz="1600" dirty="0">
                <a:solidFill>
                  <a:srgbClr val="FF0000"/>
                </a:solidFill>
                <a:latin typeface="微软雅黑"/>
              </a:rPr>
              <a:t>3.2%</a:t>
            </a:r>
            <a:r>
              <a:rPr lang="zh-CN" altLang="en-US" sz="1400" dirty="0">
                <a:solidFill>
                  <a:srgbClr val="4D4F53"/>
                </a:solidFill>
                <a:latin typeface="微软雅黑"/>
              </a:rPr>
              <a:t>。</a:t>
            </a:r>
            <a:endParaRPr lang="en-US" altLang="zh-CN" sz="1400" dirty="0">
              <a:solidFill>
                <a:srgbClr val="4D4F53"/>
              </a:solidFill>
              <a:latin typeface="微软雅黑"/>
            </a:endParaRPr>
          </a:p>
          <a:p>
            <a:pPr lvl="0">
              <a:lnSpc>
                <a:spcPts val="2300"/>
              </a:lnSpc>
            </a:pPr>
            <a:r>
              <a:rPr lang="zh-CN" altLang="en-US" sz="1400" dirty="0">
                <a:solidFill>
                  <a:srgbClr val="4D4F53"/>
                </a:solidFill>
                <a:latin typeface="微软雅黑"/>
              </a:rPr>
              <a:t>在前</a:t>
            </a:r>
            <a:r>
              <a:rPr lang="en-US" altLang="zh-CN" sz="1400" dirty="0">
                <a:solidFill>
                  <a:srgbClr val="4D4F53"/>
                </a:solidFill>
                <a:latin typeface="微软雅黑"/>
              </a:rPr>
              <a:t>100</a:t>
            </a:r>
            <a:r>
              <a:rPr lang="zh-CN" altLang="en-US" sz="1400" dirty="0">
                <a:solidFill>
                  <a:srgbClr val="4D4F53"/>
                </a:solidFill>
                <a:latin typeface="微软雅黑"/>
              </a:rPr>
              <a:t>大研发支出最高的公司中，美国有</a:t>
            </a:r>
            <a:r>
              <a:rPr lang="en-US" altLang="zh-CN" sz="1400" dirty="0">
                <a:solidFill>
                  <a:srgbClr val="4D4F53"/>
                </a:solidFill>
                <a:latin typeface="微软雅黑"/>
              </a:rPr>
              <a:t>40</a:t>
            </a:r>
            <a:r>
              <a:rPr lang="zh-CN" altLang="en-US" sz="1400" dirty="0">
                <a:solidFill>
                  <a:srgbClr val="4D4F53"/>
                </a:solidFill>
                <a:latin typeface="微软雅黑"/>
              </a:rPr>
              <a:t>家公司上榜，日本有</a:t>
            </a:r>
            <a:r>
              <a:rPr lang="en-US" altLang="zh-CN" sz="1400" dirty="0">
                <a:solidFill>
                  <a:srgbClr val="4D4F53"/>
                </a:solidFill>
                <a:latin typeface="微软雅黑"/>
              </a:rPr>
              <a:t>16</a:t>
            </a:r>
            <a:r>
              <a:rPr lang="zh-CN" altLang="en-US" sz="1400" dirty="0">
                <a:solidFill>
                  <a:srgbClr val="4D4F53"/>
                </a:solidFill>
                <a:latin typeface="微软雅黑"/>
              </a:rPr>
              <a:t>家，中国有</a:t>
            </a:r>
            <a:r>
              <a:rPr lang="en-US" altLang="zh-CN" sz="1400" dirty="0">
                <a:solidFill>
                  <a:srgbClr val="4D4F53"/>
                </a:solidFill>
                <a:latin typeface="微软雅黑"/>
              </a:rPr>
              <a:t>6</a:t>
            </a:r>
            <a:r>
              <a:rPr lang="zh-CN" altLang="en-US" sz="1400" dirty="0">
                <a:solidFill>
                  <a:srgbClr val="4D4F53"/>
                </a:solidFill>
                <a:latin typeface="微软雅黑"/>
              </a:rPr>
              <a:t>家。</a:t>
            </a:r>
            <a:r>
              <a:rPr lang="zh-CN" altLang="en-US" sz="1400" dirty="0">
                <a:solidFill>
                  <a:srgbClr val="4D4F53"/>
                </a:solidFill>
                <a:latin typeface="微软雅黑"/>
                <a:ea typeface="微软雅黑"/>
              </a:rPr>
              <a:t>仅</a:t>
            </a:r>
            <a:r>
              <a:rPr lang="en-US" altLang="zh-CN" sz="1400" dirty="0" err="1">
                <a:solidFill>
                  <a:srgbClr val="4D4F53"/>
                </a:solidFill>
                <a:latin typeface="微软雅黑"/>
                <a:ea typeface="微软雅黑"/>
              </a:rPr>
              <a:t>Github</a:t>
            </a:r>
            <a:r>
              <a:rPr lang="zh-CN" altLang="en-US" sz="1400" dirty="0">
                <a:solidFill>
                  <a:srgbClr val="4D4F53"/>
                </a:solidFill>
                <a:latin typeface="微软雅黑"/>
                <a:ea typeface="微软雅黑"/>
              </a:rPr>
              <a:t>的注册研发人员就达</a:t>
            </a:r>
            <a:r>
              <a:rPr lang="en-US" altLang="zh-CN" sz="1600" dirty="0">
                <a:solidFill>
                  <a:srgbClr val="FF0000"/>
                </a:solidFill>
                <a:latin typeface="微软雅黑"/>
                <a:ea typeface="微软雅黑"/>
              </a:rPr>
              <a:t>2400</a:t>
            </a:r>
            <a:r>
              <a:rPr lang="zh-CN" altLang="en-US" sz="1600" dirty="0">
                <a:solidFill>
                  <a:srgbClr val="FF0000"/>
                </a:solidFill>
                <a:latin typeface="微软雅黑"/>
                <a:ea typeface="微软雅黑"/>
              </a:rPr>
              <a:t>万</a:t>
            </a:r>
            <a:endParaRPr lang="en-US" altLang="zh-CN" sz="1600" dirty="0">
              <a:solidFill>
                <a:srgbClr val="FF0000"/>
              </a:solidFill>
              <a:latin typeface="微软雅黑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rcRect l="625" t="-15" r="168" b="10654"/>
          <a:stretch>
            <a:fillRect/>
          </a:stretch>
        </p:blipFill>
        <p:spPr>
          <a:xfrm>
            <a:off x="390980" y="2532385"/>
            <a:ext cx="5133314" cy="296953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54210" y="5533819"/>
            <a:ext cx="4916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rPr>
              <a:t>2006-2016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rPr>
              <a:t>年中国软件和信息技术服务行业规模增长图（单位：亿元）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微软雅黑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6099470" y="1122218"/>
            <a:ext cx="0" cy="533966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823" y="4332604"/>
            <a:ext cx="5885943" cy="16802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823" y="2373438"/>
            <a:ext cx="5905500" cy="221269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356763" y="6175966"/>
            <a:ext cx="444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研发成本投入巨大，且逐年增高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58900" y="6175966"/>
            <a:ext cx="444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市场空间巨大，且逐年增长迅速</a:t>
            </a:r>
          </a:p>
        </p:txBody>
      </p:sp>
    </p:spTree>
    <p:extLst>
      <p:ext uri="{BB962C8B-B14F-4D97-AF65-F5344CB8AC3E}">
        <p14:creationId xmlns:p14="http://schemas.microsoft.com/office/powerpoint/2010/main" val="23327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714">
        <p14:reveal/>
      </p:transition>
    </mc:Choice>
    <mc:Fallback xmlns="">
      <p:transition spd="slow" advTm="271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PPT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67666" y="219075"/>
            <a:ext cx="4800600" cy="519113"/>
          </a:xfrm>
          <a:prstGeom prst="rect">
            <a:avLst/>
          </a:prstGeom>
        </p:spPr>
        <p:txBody>
          <a:bodyPr/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产品概述</a:t>
            </a:r>
          </a:p>
        </p:txBody>
      </p:sp>
      <p:sp>
        <p:nvSpPr>
          <p:cNvPr id="101" name="Rectangle 3"/>
          <p:cNvSpPr txBox="1">
            <a:spLocks noChangeArrowheads="1"/>
          </p:cNvSpPr>
          <p:nvPr/>
        </p:nvSpPr>
        <p:spPr bwMode="auto">
          <a:xfrm flipH="1">
            <a:off x="1384919" y="2214412"/>
            <a:ext cx="1506017" cy="3172280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zh-CN" altLang="en-US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基础应用</a:t>
            </a:r>
            <a:endParaRPr lang="en-US" altLang="zh-CN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algn="r" latinLnBrk="0"/>
            <a:endParaRPr lang="en-US" altLang="zh-CN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algn="r" latinLnBrk="0"/>
            <a:endParaRPr lang="en-US" altLang="zh-CN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algn="r" latinLnBrk="0"/>
            <a:endParaRPr lang="en-US" altLang="zh-CN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algn="r" latinLnBrk="0"/>
            <a:r>
              <a:rPr lang="zh-CN" altLang="en-US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行业应用</a:t>
            </a:r>
            <a:endParaRPr lang="en-US" altLang="zh-CN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algn="r" latinLnBrk="0"/>
            <a:endParaRPr lang="en-US" altLang="zh-CN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algn="r" latinLnBrk="0"/>
            <a:endParaRPr lang="en-US" altLang="zh-CN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algn="r" latinLnBrk="0"/>
            <a:r>
              <a:rPr lang="zh-CN" altLang="en-US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私有化部署</a:t>
            </a:r>
            <a:endParaRPr lang="en-US" altLang="zh-CN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algn="r" latinLnBrk="0"/>
            <a:endParaRPr lang="en-US" altLang="zh-CN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algn="r" latinLnBrk="0"/>
            <a:r>
              <a:rPr lang="zh-CN" altLang="en-US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系统集成</a:t>
            </a:r>
            <a:endParaRPr lang="en-US" altLang="ko-KR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07" name="Rectangle 3"/>
          <p:cNvSpPr txBox="1">
            <a:spLocks noChangeArrowheads="1"/>
          </p:cNvSpPr>
          <p:nvPr/>
        </p:nvSpPr>
        <p:spPr bwMode="auto">
          <a:xfrm flipH="1">
            <a:off x="10605581" y="1615762"/>
            <a:ext cx="1317132" cy="194117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zh-CN" altLang="en-US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设计师</a:t>
            </a:r>
            <a:endParaRPr lang="en-US" altLang="zh-CN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algn="l" latinLnBrk="0"/>
            <a:r>
              <a:rPr lang="en-US" altLang="zh-CN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UI</a:t>
            </a:r>
          </a:p>
          <a:p>
            <a:pPr algn="l" latinLnBrk="0"/>
            <a:r>
              <a:rPr lang="zh-CN" altLang="en-US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产品</a:t>
            </a:r>
            <a:endParaRPr lang="en-US" altLang="zh-CN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algn="l" latinLnBrk="0"/>
            <a:r>
              <a:rPr lang="zh-CN" altLang="en-US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开发者</a:t>
            </a:r>
            <a:endParaRPr lang="en-US" altLang="zh-CN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algn="l" latinLnBrk="0"/>
            <a:r>
              <a:rPr lang="zh-CN" altLang="en-US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工程师</a:t>
            </a:r>
            <a:endParaRPr lang="en-US" altLang="zh-CN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algn="l" latinLnBrk="0"/>
            <a:r>
              <a:rPr lang="en-US" altLang="zh-CN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……</a:t>
            </a:r>
            <a:endParaRPr lang="en-US" altLang="ko-KR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0" name="Rectangle 3"/>
          <p:cNvSpPr txBox="1">
            <a:spLocks noChangeArrowheads="1"/>
          </p:cNvSpPr>
          <p:nvPr/>
        </p:nvSpPr>
        <p:spPr bwMode="auto">
          <a:xfrm flipH="1">
            <a:off x="10809752" y="4628738"/>
            <a:ext cx="1201737" cy="1017844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zh-CN" altLang="en-US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模型</a:t>
            </a:r>
            <a:endParaRPr lang="en-US" altLang="zh-CN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algn="l" latinLnBrk="0"/>
            <a:r>
              <a:rPr lang="zh-CN" altLang="en-US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积木</a:t>
            </a:r>
            <a:endParaRPr lang="en-US" altLang="zh-CN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algn="l" latinLnBrk="0"/>
            <a:r>
              <a:rPr lang="zh-CN" altLang="en-US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乐高</a:t>
            </a:r>
            <a:endParaRPr lang="en-US" altLang="zh-CN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-126791"/>
            <a:ext cx="1161390" cy="1161390"/>
          </a:xfrm>
          <a:prstGeom prst="rect">
            <a:avLst/>
          </a:prstGeom>
        </p:spPr>
      </p:pic>
      <p:sp>
        <p:nvSpPr>
          <p:cNvPr id="97" name="Rectangle 3"/>
          <p:cNvSpPr txBox="1">
            <a:spLocks noChangeArrowheads="1"/>
          </p:cNvSpPr>
          <p:nvPr/>
        </p:nvSpPr>
        <p:spPr bwMode="auto">
          <a:xfrm flipH="1">
            <a:off x="9978130" y="2218948"/>
            <a:ext cx="958296" cy="39971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zh-CN" altLang="en-US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人</a:t>
            </a:r>
            <a:endParaRPr lang="en-US" altLang="zh-CN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8" name="Rectangle 3"/>
          <p:cNvSpPr txBox="1">
            <a:spLocks noChangeArrowheads="1"/>
          </p:cNvSpPr>
          <p:nvPr/>
        </p:nvSpPr>
        <p:spPr bwMode="auto">
          <a:xfrm flipH="1">
            <a:off x="381741" y="1921756"/>
            <a:ext cx="971267" cy="1017844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en-US" altLang="zh-CN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CRM</a:t>
            </a:r>
          </a:p>
          <a:p>
            <a:pPr algn="r" latinLnBrk="0"/>
            <a:r>
              <a:rPr lang="en-US" altLang="zh-CN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OA</a:t>
            </a:r>
          </a:p>
          <a:p>
            <a:pPr algn="r" latinLnBrk="0"/>
            <a:r>
              <a:rPr lang="en-US" altLang="zh-CN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ERP</a:t>
            </a:r>
            <a:endParaRPr lang="en-US" altLang="ko-KR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9" name="Rectangle 3"/>
          <p:cNvSpPr txBox="1">
            <a:spLocks noChangeArrowheads="1"/>
          </p:cNvSpPr>
          <p:nvPr/>
        </p:nvSpPr>
        <p:spPr bwMode="auto">
          <a:xfrm flipH="1">
            <a:off x="328475" y="2870055"/>
            <a:ext cx="978427" cy="163339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zh-CN" altLang="en-US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教育</a:t>
            </a:r>
            <a:endParaRPr lang="en-US" altLang="zh-CN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algn="r" latinLnBrk="0"/>
            <a:r>
              <a:rPr lang="zh-CN" altLang="en-US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金融</a:t>
            </a:r>
            <a:endParaRPr lang="en-US" altLang="zh-CN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algn="r" latinLnBrk="0"/>
            <a:r>
              <a:rPr lang="en-US" altLang="zh-CN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O2O</a:t>
            </a:r>
          </a:p>
          <a:p>
            <a:pPr algn="r" latinLnBrk="0"/>
            <a:r>
              <a:rPr lang="zh-CN" altLang="en-US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电商</a:t>
            </a:r>
            <a:endParaRPr lang="en-US" altLang="zh-CN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  <a:p>
            <a:pPr algn="r" latinLnBrk="0"/>
            <a:r>
              <a:rPr lang="zh-CN" altLang="en-US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家居</a:t>
            </a:r>
            <a:endParaRPr lang="en-US" altLang="ko-KR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右大括号 5"/>
          <p:cNvSpPr/>
          <p:nvPr/>
        </p:nvSpPr>
        <p:spPr>
          <a:xfrm>
            <a:off x="1353009" y="2039965"/>
            <a:ext cx="126611" cy="790210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右大括号 102"/>
          <p:cNvSpPr/>
          <p:nvPr/>
        </p:nvSpPr>
        <p:spPr>
          <a:xfrm>
            <a:off x="1353009" y="2983097"/>
            <a:ext cx="122276" cy="1370545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Rectangle 3"/>
          <p:cNvSpPr txBox="1">
            <a:spLocks noChangeArrowheads="1"/>
          </p:cNvSpPr>
          <p:nvPr/>
        </p:nvSpPr>
        <p:spPr bwMode="auto">
          <a:xfrm flipH="1">
            <a:off x="53268" y="4609540"/>
            <a:ext cx="1299736" cy="1017844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en-US" altLang="zh-CN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SAP</a:t>
            </a:r>
          </a:p>
          <a:p>
            <a:pPr algn="r" latinLnBrk="0"/>
            <a:r>
              <a:rPr lang="en-US" altLang="zh-CN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K2</a:t>
            </a:r>
          </a:p>
          <a:p>
            <a:pPr algn="r" latinLnBrk="0"/>
            <a:r>
              <a:rPr lang="en-US" altLang="ko-KR" sz="2000" b="0" dirty="0" err="1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altLang="zh-CN" sz="2000" b="0" dirty="0" err="1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tlassian</a:t>
            </a:r>
            <a:endParaRPr lang="en-US" altLang="ko-KR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05" name="右大括号 104"/>
          <p:cNvSpPr/>
          <p:nvPr/>
        </p:nvSpPr>
        <p:spPr>
          <a:xfrm>
            <a:off x="1353004" y="4727749"/>
            <a:ext cx="126611" cy="790210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右大括号 51"/>
          <p:cNvSpPr/>
          <p:nvPr/>
        </p:nvSpPr>
        <p:spPr>
          <a:xfrm>
            <a:off x="2847230" y="2430007"/>
            <a:ext cx="97676" cy="2715788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右大括号 52"/>
          <p:cNvSpPr/>
          <p:nvPr/>
        </p:nvSpPr>
        <p:spPr>
          <a:xfrm flipH="1">
            <a:off x="9872668" y="2430007"/>
            <a:ext cx="102145" cy="2729643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Rectangle 3"/>
          <p:cNvSpPr txBox="1">
            <a:spLocks noChangeArrowheads="1"/>
          </p:cNvSpPr>
          <p:nvPr/>
        </p:nvSpPr>
        <p:spPr bwMode="auto">
          <a:xfrm flipH="1">
            <a:off x="9935420" y="4937801"/>
            <a:ext cx="958296" cy="39971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zh-CN" altLang="en-US" sz="2000" b="0" dirty="0"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组件</a:t>
            </a:r>
            <a:endParaRPr lang="en-US" altLang="zh-CN" sz="2000" b="0" dirty="0"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5" name="右大括号 54"/>
          <p:cNvSpPr/>
          <p:nvPr/>
        </p:nvSpPr>
        <p:spPr>
          <a:xfrm flipH="1">
            <a:off x="10432324" y="1759527"/>
            <a:ext cx="169940" cy="1355752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右大括号 55"/>
          <p:cNvSpPr/>
          <p:nvPr/>
        </p:nvSpPr>
        <p:spPr>
          <a:xfrm flipH="1">
            <a:off x="10648262" y="4755040"/>
            <a:ext cx="130114" cy="738817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27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969">
        <p14:reveal/>
      </p:transition>
    </mc:Choice>
    <mc:Fallback xmlns="">
      <p:transition spd="slow" advTm="2969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87767" y="219075"/>
            <a:ext cx="4800600" cy="519113"/>
          </a:xfrm>
          <a:prstGeom prst="rect">
            <a:avLst/>
          </a:prstGeom>
        </p:spPr>
        <p:txBody>
          <a:bodyPr/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传统开发遇到的问题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84560" y="239700"/>
            <a:ext cx="622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2">
                    <a:lumMod val="75000"/>
                  </a:schemeClr>
                </a:solidFill>
              </a:rPr>
              <a:t>—</a:t>
            </a:r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</a:rPr>
              <a:t>魔颗粒工具可全部解决这些问题</a:t>
            </a:r>
          </a:p>
        </p:txBody>
      </p:sp>
      <p:grpSp>
        <p:nvGrpSpPr>
          <p:cNvPr id="109" name="组合 108"/>
          <p:cNvGrpSpPr/>
          <p:nvPr/>
        </p:nvGrpSpPr>
        <p:grpSpPr>
          <a:xfrm>
            <a:off x="9808635" y="1914682"/>
            <a:ext cx="1278465" cy="1250950"/>
            <a:chOff x="1109135" y="1774982"/>
            <a:chExt cx="1278465" cy="1250950"/>
          </a:xfrm>
        </p:grpSpPr>
        <p:sp>
          <p:nvSpPr>
            <p:cNvPr id="44" name="Freeform 27"/>
            <p:cNvSpPr>
              <a:spLocks noEditPoints="1"/>
            </p:cNvSpPr>
            <p:nvPr/>
          </p:nvSpPr>
          <p:spPr bwMode="auto">
            <a:xfrm>
              <a:off x="1422929" y="1774982"/>
              <a:ext cx="650876" cy="650876"/>
            </a:xfrm>
            <a:custGeom>
              <a:avLst/>
              <a:gdLst>
                <a:gd name="T0" fmla="*/ 0 w 188"/>
                <a:gd name="T1" fmla="*/ 8 h 187"/>
                <a:gd name="T2" fmla="*/ 3 w 188"/>
                <a:gd name="T3" fmla="*/ 3 h 187"/>
                <a:gd name="T4" fmla="*/ 9 w 188"/>
                <a:gd name="T5" fmla="*/ 0 h 187"/>
                <a:gd name="T6" fmla="*/ 180 w 188"/>
                <a:gd name="T7" fmla="*/ 0 h 187"/>
                <a:gd name="T8" fmla="*/ 185 w 188"/>
                <a:gd name="T9" fmla="*/ 3 h 187"/>
                <a:gd name="T10" fmla="*/ 188 w 188"/>
                <a:gd name="T11" fmla="*/ 8 h 187"/>
                <a:gd name="T12" fmla="*/ 188 w 188"/>
                <a:gd name="T13" fmla="*/ 147 h 187"/>
                <a:gd name="T14" fmla="*/ 185 w 188"/>
                <a:gd name="T15" fmla="*/ 153 h 187"/>
                <a:gd name="T16" fmla="*/ 180 w 188"/>
                <a:gd name="T17" fmla="*/ 156 h 187"/>
                <a:gd name="T18" fmla="*/ 113 w 188"/>
                <a:gd name="T19" fmla="*/ 156 h 187"/>
                <a:gd name="T20" fmla="*/ 116 w 188"/>
                <a:gd name="T21" fmla="*/ 180 h 187"/>
                <a:gd name="T22" fmla="*/ 121 w 188"/>
                <a:gd name="T23" fmla="*/ 186 h 187"/>
                <a:gd name="T24" fmla="*/ 121 w 188"/>
                <a:gd name="T25" fmla="*/ 186 h 187"/>
                <a:gd name="T26" fmla="*/ 120 w 188"/>
                <a:gd name="T27" fmla="*/ 187 h 187"/>
                <a:gd name="T28" fmla="*/ 117 w 188"/>
                <a:gd name="T29" fmla="*/ 187 h 187"/>
                <a:gd name="T30" fmla="*/ 116 w 188"/>
                <a:gd name="T31" fmla="*/ 187 h 187"/>
                <a:gd name="T32" fmla="*/ 73 w 188"/>
                <a:gd name="T33" fmla="*/ 187 h 187"/>
                <a:gd name="T34" fmla="*/ 67 w 188"/>
                <a:gd name="T35" fmla="*/ 186 h 187"/>
                <a:gd name="T36" fmla="*/ 67 w 188"/>
                <a:gd name="T37" fmla="*/ 186 h 187"/>
                <a:gd name="T38" fmla="*/ 72 w 188"/>
                <a:gd name="T39" fmla="*/ 180 h 187"/>
                <a:gd name="T40" fmla="*/ 75 w 188"/>
                <a:gd name="T41" fmla="*/ 156 h 187"/>
                <a:gd name="T42" fmla="*/ 9 w 188"/>
                <a:gd name="T43" fmla="*/ 156 h 187"/>
                <a:gd name="T44" fmla="*/ 3 w 188"/>
                <a:gd name="T45" fmla="*/ 153 h 187"/>
                <a:gd name="T46" fmla="*/ 0 w 188"/>
                <a:gd name="T47" fmla="*/ 147 h 187"/>
                <a:gd name="T48" fmla="*/ 0 w 188"/>
                <a:gd name="T49" fmla="*/ 8 h 187"/>
                <a:gd name="T50" fmla="*/ 11 w 188"/>
                <a:gd name="T51" fmla="*/ 117 h 187"/>
                <a:gd name="T52" fmla="*/ 177 w 188"/>
                <a:gd name="T53" fmla="*/ 117 h 187"/>
                <a:gd name="T54" fmla="*/ 177 w 188"/>
                <a:gd name="T55" fmla="*/ 11 h 187"/>
                <a:gd name="T56" fmla="*/ 11 w 188"/>
                <a:gd name="T57" fmla="*/ 11 h 187"/>
                <a:gd name="T58" fmla="*/ 11 w 188"/>
                <a:gd name="T59" fmla="*/ 117 h 187"/>
                <a:gd name="T60" fmla="*/ 90 w 188"/>
                <a:gd name="T61" fmla="*/ 130 h 187"/>
                <a:gd name="T62" fmla="*/ 89 w 188"/>
                <a:gd name="T63" fmla="*/ 134 h 187"/>
                <a:gd name="T64" fmla="*/ 90 w 188"/>
                <a:gd name="T65" fmla="*/ 138 h 187"/>
                <a:gd name="T66" fmla="*/ 94 w 188"/>
                <a:gd name="T67" fmla="*/ 139 h 187"/>
                <a:gd name="T68" fmla="*/ 98 w 188"/>
                <a:gd name="T69" fmla="*/ 138 h 187"/>
                <a:gd name="T70" fmla="*/ 99 w 188"/>
                <a:gd name="T71" fmla="*/ 134 h 187"/>
                <a:gd name="T72" fmla="*/ 98 w 188"/>
                <a:gd name="T73" fmla="*/ 130 h 187"/>
                <a:gd name="T74" fmla="*/ 94 w 188"/>
                <a:gd name="T75" fmla="*/ 129 h 187"/>
                <a:gd name="T76" fmla="*/ 90 w 188"/>
                <a:gd name="T77" fmla="*/ 13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8" h="187">
                  <a:moveTo>
                    <a:pt x="0" y="8"/>
                  </a:moveTo>
                  <a:cubicBezTo>
                    <a:pt x="0" y="6"/>
                    <a:pt x="1" y="4"/>
                    <a:pt x="3" y="3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2" y="0"/>
                    <a:pt x="184" y="1"/>
                    <a:pt x="185" y="3"/>
                  </a:cubicBezTo>
                  <a:cubicBezTo>
                    <a:pt x="187" y="4"/>
                    <a:pt x="188" y="6"/>
                    <a:pt x="188" y="8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88" y="150"/>
                    <a:pt x="187" y="152"/>
                    <a:pt x="185" y="153"/>
                  </a:cubicBezTo>
                  <a:cubicBezTo>
                    <a:pt x="184" y="155"/>
                    <a:pt x="182" y="156"/>
                    <a:pt x="180" y="156"/>
                  </a:cubicBezTo>
                  <a:cubicBezTo>
                    <a:pt x="113" y="156"/>
                    <a:pt x="113" y="156"/>
                    <a:pt x="113" y="156"/>
                  </a:cubicBezTo>
                  <a:cubicBezTo>
                    <a:pt x="116" y="180"/>
                    <a:pt x="116" y="180"/>
                    <a:pt x="116" y="180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121" y="187"/>
                    <a:pt x="121" y="187"/>
                    <a:pt x="120" y="187"/>
                  </a:cubicBezTo>
                  <a:cubicBezTo>
                    <a:pt x="119" y="187"/>
                    <a:pt x="118" y="187"/>
                    <a:pt x="117" y="187"/>
                  </a:cubicBezTo>
                  <a:cubicBezTo>
                    <a:pt x="116" y="187"/>
                    <a:pt x="116" y="187"/>
                    <a:pt x="116" y="187"/>
                  </a:cubicBezTo>
                  <a:cubicBezTo>
                    <a:pt x="73" y="187"/>
                    <a:pt x="73" y="187"/>
                    <a:pt x="73" y="187"/>
                  </a:cubicBezTo>
                  <a:cubicBezTo>
                    <a:pt x="69" y="187"/>
                    <a:pt x="67" y="187"/>
                    <a:pt x="67" y="186"/>
                  </a:cubicBezTo>
                  <a:cubicBezTo>
                    <a:pt x="67" y="186"/>
                    <a:pt x="67" y="186"/>
                    <a:pt x="67" y="186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5" y="156"/>
                    <a:pt x="75" y="156"/>
                    <a:pt x="75" y="156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6" y="156"/>
                    <a:pt x="4" y="155"/>
                    <a:pt x="3" y="153"/>
                  </a:cubicBezTo>
                  <a:cubicBezTo>
                    <a:pt x="1" y="152"/>
                    <a:pt x="0" y="150"/>
                    <a:pt x="0" y="147"/>
                  </a:cubicBezTo>
                  <a:lnTo>
                    <a:pt x="0" y="8"/>
                  </a:lnTo>
                  <a:close/>
                  <a:moveTo>
                    <a:pt x="11" y="117"/>
                  </a:moveTo>
                  <a:cubicBezTo>
                    <a:pt x="177" y="117"/>
                    <a:pt x="177" y="117"/>
                    <a:pt x="177" y="117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1" y="11"/>
                    <a:pt x="11" y="11"/>
                    <a:pt x="11" y="11"/>
                  </a:cubicBezTo>
                  <a:lnTo>
                    <a:pt x="11" y="117"/>
                  </a:lnTo>
                  <a:close/>
                  <a:moveTo>
                    <a:pt x="90" y="130"/>
                  </a:moveTo>
                  <a:cubicBezTo>
                    <a:pt x="89" y="131"/>
                    <a:pt x="89" y="133"/>
                    <a:pt x="89" y="134"/>
                  </a:cubicBezTo>
                  <a:cubicBezTo>
                    <a:pt x="89" y="136"/>
                    <a:pt x="89" y="137"/>
                    <a:pt x="90" y="138"/>
                  </a:cubicBezTo>
                  <a:cubicBezTo>
                    <a:pt x="91" y="139"/>
                    <a:pt x="93" y="139"/>
                    <a:pt x="94" y="139"/>
                  </a:cubicBezTo>
                  <a:cubicBezTo>
                    <a:pt x="96" y="139"/>
                    <a:pt x="97" y="139"/>
                    <a:pt x="98" y="138"/>
                  </a:cubicBezTo>
                  <a:cubicBezTo>
                    <a:pt x="99" y="137"/>
                    <a:pt x="99" y="136"/>
                    <a:pt x="99" y="134"/>
                  </a:cubicBezTo>
                  <a:cubicBezTo>
                    <a:pt x="99" y="133"/>
                    <a:pt x="99" y="131"/>
                    <a:pt x="98" y="130"/>
                  </a:cubicBezTo>
                  <a:cubicBezTo>
                    <a:pt x="97" y="129"/>
                    <a:pt x="96" y="129"/>
                    <a:pt x="94" y="129"/>
                  </a:cubicBezTo>
                  <a:cubicBezTo>
                    <a:pt x="93" y="129"/>
                    <a:pt x="91" y="129"/>
                    <a:pt x="90" y="130"/>
                  </a:cubicBezTo>
                  <a:close/>
                </a:path>
              </a:pathLst>
            </a:custGeom>
            <a:solidFill>
              <a:srgbClr val="063D5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  <p:cxnSp>
          <p:nvCxnSpPr>
            <p:cNvPr id="49" name="Straight Connector 5"/>
            <p:cNvCxnSpPr/>
            <p:nvPr/>
          </p:nvCxnSpPr>
          <p:spPr>
            <a:xfrm>
              <a:off x="1109135" y="3025932"/>
              <a:ext cx="12784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MH_SubTitle_2"/>
            <p:cNvSpPr txBox="1">
              <a:spLocks/>
            </p:cNvSpPr>
            <p:nvPr>
              <p:custDataLst>
                <p:tags r:id="rId5"/>
              </p:custDataLst>
            </p:nvPr>
          </p:nvSpPr>
          <p:spPr>
            <a:xfrm>
              <a:off x="1498792" y="2472663"/>
              <a:ext cx="499150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defRPr/>
              </a:pPr>
              <a:r>
                <a:rPr lang="zh-CN" altLang="en-US" sz="1800" dirty="0">
                  <a:solidFill>
                    <a:srgbClr val="002060"/>
                  </a:solidFill>
                </a:rPr>
                <a:t>运维</a:t>
              </a:r>
            </a:p>
          </p:txBody>
        </p:sp>
      </p:grpSp>
      <p:sp>
        <p:nvSpPr>
          <p:cNvPr id="83" name="产品需求更改成本高"/>
          <p:cNvSpPr/>
          <p:nvPr/>
        </p:nvSpPr>
        <p:spPr>
          <a:xfrm>
            <a:off x="623374" y="3276766"/>
            <a:ext cx="2996126" cy="1193634"/>
          </a:xfrm>
          <a:prstGeom prst="roundRect">
            <a:avLst>
              <a:gd name="adj" fmla="val 29364"/>
            </a:avLst>
          </a:prstGeom>
          <a:noFill/>
          <a:ln>
            <a:noFill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50800" tIns="50800" rIns="50800" bIns="50800" numCol="1" anchor="ctr">
            <a:noAutofit/>
          </a:bodyPr>
          <a:lstStyle>
            <a:lvl1pPr>
              <a:defRPr sz="15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>
                <a:solidFill>
                  <a:srgbClr val="050313"/>
                </a:solidFill>
                <a:effectLst/>
                <a:latin typeface="+mn-ea"/>
              </a:rPr>
              <a:t> </a:t>
            </a:r>
            <a:r>
              <a:rPr sz="1600" dirty="0" err="1">
                <a:solidFill>
                  <a:srgbClr val="050313"/>
                </a:solidFill>
                <a:effectLst/>
                <a:latin typeface="+mn-ea"/>
              </a:rPr>
              <a:t>产品需求更改成本高</a:t>
            </a:r>
            <a:r>
              <a:rPr lang="en-US" sz="1600" dirty="0">
                <a:solidFill>
                  <a:srgbClr val="050313"/>
                </a:solidFill>
                <a:effectLst/>
                <a:latin typeface="+mn-ea"/>
              </a:rPr>
              <a:t> 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>
                <a:solidFill>
                  <a:srgbClr val="050313"/>
                </a:solidFill>
                <a:effectLst/>
                <a:latin typeface="+mn-ea"/>
              </a:rPr>
              <a:t> </a:t>
            </a:r>
            <a:r>
              <a:rPr lang="en-US" altLang="zh-CN" sz="1600" dirty="0">
                <a:solidFill>
                  <a:srgbClr val="050313"/>
                </a:solidFill>
                <a:effectLst/>
                <a:latin typeface="+mn-ea"/>
              </a:rPr>
              <a:t>PRD</a:t>
            </a:r>
            <a:r>
              <a:rPr lang="zh-CN" altLang="en-US" sz="1600" dirty="0">
                <a:solidFill>
                  <a:srgbClr val="050313"/>
                </a:solidFill>
                <a:effectLst/>
                <a:latin typeface="+mn-ea"/>
              </a:rPr>
              <a:t>逻辑在开发中丢失 </a:t>
            </a:r>
            <a:endParaRPr lang="en-US" altLang="zh-CN" sz="1600" dirty="0">
              <a:solidFill>
                <a:srgbClr val="050313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600" dirty="0">
                <a:solidFill>
                  <a:srgbClr val="050313"/>
                </a:solidFill>
                <a:effectLst/>
                <a:latin typeface="+mn-ea"/>
              </a:rPr>
              <a:t> 临时追加需求是噩梦</a:t>
            </a:r>
          </a:p>
        </p:txBody>
      </p:sp>
      <p:sp>
        <p:nvSpPr>
          <p:cNvPr id="86" name="组件重复开发"/>
          <p:cNvSpPr/>
          <p:nvPr/>
        </p:nvSpPr>
        <p:spPr>
          <a:xfrm>
            <a:off x="3061862" y="3479966"/>
            <a:ext cx="2195937" cy="1485734"/>
          </a:xfrm>
          <a:prstGeom prst="roundRect">
            <a:avLst>
              <a:gd name="adj" fmla="val 29364"/>
            </a:avLst>
          </a:prstGeom>
          <a:noFill/>
          <a:ln>
            <a:noFill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50800" tIns="50800" rIns="50800" bIns="50800" numCol="1" anchor="ctr">
            <a:noAutofit/>
          </a:bodyPr>
          <a:lstStyle>
            <a:lvl1pPr>
              <a:defRPr sz="15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>
                <a:solidFill>
                  <a:srgbClr val="050313"/>
                </a:solidFill>
                <a:effectLst/>
                <a:latin typeface="+mn-ea"/>
              </a:rPr>
              <a:t> </a:t>
            </a:r>
            <a:r>
              <a:rPr sz="1600" dirty="0" err="1">
                <a:solidFill>
                  <a:srgbClr val="050313"/>
                </a:solidFill>
                <a:effectLst/>
                <a:latin typeface="+mn-ea"/>
              </a:rPr>
              <a:t>组件重复开发</a:t>
            </a:r>
            <a:r>
              <a:rPr lang="en-US" sz="1600" dirty="0">
                <a:solidFill>
                  <a:srgbClr val="050313"/>
                </a:solidFill>
                <a:effectLst/>
                <a:latin typeface="+mn-ea"/>
              </a:rPr>
              <a:t> 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>
                <a:solidFill>
                  <a:srgbClr val="050313"/>
                </a:solidFill>
                <a:effectLst/>
                <a:latin typeface="+mn-ea"/>
              </a:rPr>
              <a:t> </a:t>
            </a:r>
            <a:r>
              <a:rPr lang="zh-CN" altLang="en-US" sz="1600" dirty="0">
                <a:solidFill>
                  <a:srgbClr val="050313"/>
                </a:solidFill>
                <a:effectLst/>
                <a:latin typeface="+mn-ea"/>
              </a:rPr>
              <a:t>组件库混乱 </a:t>
            </a:r>
            <a:endParaRPr lang="en-US" altLang="zh-CN" sz="1600" dirty="0">
              <a:solidFill>
                <a:srgbClr val="050313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600" dirty="0">
                <a:solidFill>
                  <a:srgbClr val="050313"/>
                </a:solidFill>
                <a:effectLst/>
                <a:latin typeface="+mn-ea"/>
              </a:rPr>
              <a:t> 调试成本高 </a:t>
            </a:r>
            <a:endParaRPr lang="en-US" altLang="zh-CN" sz="1600" dirty="0">
              <a:solidFill>
                <a:srgbClr val="050313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600" dirty="0">
                <a:solidFill>
                  <a:srgbClr val="050313"/>
                </a:solidFill>
                <a:effectLst/>
                <a:latin typeface="+mn-ea"/>
              </a:rPr>
              <a:t> UI</a:t>
            </a:r>
            <a:r>
              <a:rPr lang="zh-CN" altLang="en-US" sz="1600" dirty="0">
                <a:solidFill>
                  <a:srgbClr val="050313"/>
                </a:solidFill>
                <a:effectLst/>
                <a:latin typeface="+mn-ea"/>
              </a:rPr>
              <a:t>设计还原度 </a:t>
            </a:r>
            <a:endParaRPr lang="en-US" altLang="zh-CN" sz="1600" dirty="0">
              <a:solidFill>
                <a:srgbClr val="050313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600" dirty="0">
                <a:solidFill>
                  <a:srgbClr val="050313"/>
                </a:solidFill>
                <a:effectLst/>
                <a:latin typeface="+mn-ea"/>
              </a:rPr>
              <a:t> 终端适配</a:t>
            </a:r>
          </a:p>
        </p:txBody>
      </p:sp>
      <p:sp>
        <p:nvSpPr>
          <p:cNvPr id="87" name="接口模块复用度"/>
          <p:cNvSpPr/>
          <p:nvPr/>
        </p:nvSpPr>
        <p:spPr>
          <a:xfrm>
            <a:off x="5180099" y="3416466"/>
            <a:ext cx="2274801" cy="1257134"/>
          </a:xfrm>
          <a:prstGeom prst="roundRect">
            <a:avLst>
              <a:gd name="adj" fmla="val 29364"/>
            </a:avLst>
          </a:prstGeom>
          <a:noFill/>
          <a:ln>
            <a:noFill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50800" tIns="50800" rIns="50800" bIns="50800" numCol="1" anchor="ctr">
            <a:noAutofit/>
          </a:bodyPr>
          <a:lstStyle>
            <a:lvl1pPr>
              <a:defRPr sz="1500"/>
            </a:lvl1pPr>
          </a:lstStyle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>
                <a:solidFill>
                  <a:srgbClr val="050313"/>
                </a:solidFill>
                <a:latin typeface="+mn-ea"/>
              </a:rPr>
              <a:t> </a:t>
            </a:r>
            <a:r>
              <a:rPr sz="1600" dirty="0" err="1">
                <a:solidFill>
                  <a:srgbClr val="050313"/>
                </a:solidFill>
                <a:latin typeface="+mn-ea"/>
              </a:rPr>
              <a:t>接口模块复用度</a:t>
            </a:r>
            <a:r>
              <a:rPr lang="en-US" sz="1600" dirty="0">
                <a:solidFill>
                  <a:srgbClr val="050313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600" dirty="0">
                <a:solidFill>
                  <a:srgbClr val="050313"/>
                </a:solidFill>
                <a:latin typeface="+mn-ea"/>
              </a:rPr>
              <a:t> API</a:t>
            </a:r>
            <a:r>
              <a:rPr lang="zh-CN" altLang="en-US" sz="1600" dirty="0">
                <a:solidFill>
                  <a:srgbClr val="050313"/>
                </a:solidFill>
                <a:latin typeface="+mn-ea"/>
              </a:rPr>
              <a:t>文档不全 </a:t>
            </a:r>
            <a:endParaRPr lang="en-US" altLang="zh-CN" sz="1600" dirty="0">
              <a:solidFill>
                <a:srgbClr val="050313"/>
              </a:solidFill>
              <a:latin typeface="+mn-ea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600" dirty="0">
                <a:solidFill>
                  <a:srgbClr val="050313"/>
                </a:solidFill>
                <a:latin typeface="+mn-ea"/>
              </a:rPr>
              <a:t> 数据库冗余  </a:t>
            </a:r>
            <a:endParaRPr lang="en-US" altLang="zh-CN" sz="1600" dirty="0">
              <a:solidFill>
                <a:srgbClr val="050313"/>
              </a:solidFill>
              <a:latin typeface="+mn-ea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600" dirty="0">
                <a:solidFill>
                  <a:srgbClr val="050313"/>
                </a:solidFill>
                <a:latin typeface="+mn-ea"/>
              </a:rPr>
              <a:t> </a:t>
            </a:r>
            <a:r>
              <a:rPr lang="zh-CN" altLang="en-US" sz="1600" dirty="0">
                <a:solidFill>
                  <a:srgbClr val="050313"/>
                </a:solidFill>
                <a:latin typeface="+mn-ea"/>
              </a:rPr>
              <a:t>调试成本高</a:t>
            </a:r>
          </a:p>
        </p:txBody>
      </p:sp>
      <p:sp>
        <p:nvSpPr>
          <p:cNvPr id="88" name="黑盒测试工作量"/>
          <p:cNvSpPr/>
          <p:nvPr/>
        </p:nvSpPr>
        <p:spPr>
          <a:xfrm>
            <a:off x="7290786" y="3530766"/>
            <a:ext cx="2615213" cy="1384134"/>
          </a:xfrm>
          <a:prstGeom prst="roundRect">
            <a:avLst>
              <a:gd name="adj" fmla="val 29364"/>
            </a:avLst>
          </a:prstGeom>
          <a:noFill/>
          <a:ln>
            <a:noFill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50800" tIns="50800" rIns="50800" bIns="50800" numCol="1" anchor="ctr">
            <a:noAutofit/>
          </a:bodyPr>
          <a:lstStyle>
            <a:lvl1pPr>
              <a:defRPr sz="1500"/>
            </a:lvl1pPr>
          </a:lstStyle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>
                <a:solidFill>
                  <a:srgbClr val="050313"/>
                </a:solidFill>
                <a:latin typeface="+mn-ea"/>
              </a:rPr>
              <a:t> </a:t>
            </a:r>
            <a:r>
              <a:rPr sz="1600" dirty="0" err="1">
                <a:solidFill>
                  <a:srgbClr val="050313"/>
                </a:solidFill>
                <a:latin typeface="+mn-ea"/>
              </a:rPr>
              <a:t>黑盒测试工作量</a:t>
            </a:r>
            <a:r>
              <a:rPr lang="en-US" sz="1600" dirty="0">
                <a:solidFill>
                  <a:srgbClr val="050313"/>
                </a:solidFill>
                <a:latin typeface="+mn-ea"/>
              </a:rPr>
              <a:t> 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>
                <a:solidFill>
                  <a:srgbClr val="050313"/>
                </a:solidFill>
                <a:latin typeface="+mn-ea"/>
              </a:rPr>
              <a:t> </a:t>
            </a:r>
            <a:r>
              <a:rPr lang="zh-CN" altLang="en-US" sz="1600" dirty="0">
                <a:solidFill>
                  <a:srgbClr val="050313"/>
                </a:solidFill>
                <a:latin typeface="+mn-ea"/>
              </a:rPr>
              <a:t>白盒测试自动化工作量</a:t>
            </a:r>
            <a:endParaRPr lang="en-US" altLang="zh-CN" sz="1600" dirty="0">
              <a:solidFill>
                <a:srgbClr val="050313"/>
              </a:solidFill>
              <a:latin typeface="+mn-ea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600" dirty="0">
                <a:solidFill>
                  <a:srgbClr val="050313"/>
                </a:solidFill>
                <a:latin typeface="+mn-ea"/>
              </a:rPr>
              <a:t> 新功能上线导致其他功   能异常  </a:t>
            </a:r>
            <a:endParaRPr lang="en-US" altLang="zh-CN" sz="1600" dirty="0">
              <a:solidFill>
                <a:srgbClr val="050313"/>
              </a:solidFill>
              <a:latin typeface="+mn-ea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600" dirty="0">
                <a:solidFill>
                  <a:srgbClr val="050313"/>
                </a:solidFill>
                <a:latin typeface="+mn-ea"/>
              </a:rPr>
              <a:t>  BUG</a:t>
            </a:r>
            <a:r>
              <a:rPr lang="zh-CN" altLang="en-US" sz="1600" dirty="0">
                <a:solidFill>
                  <a:srgbClr val="050313"/>
                </a:solidFill>
                <a:latin typeface="+mn-ea"/>
              </a:rPr>
              <a:t>追踪</a:t>
            </a:r>
            <a:endParaRPr sz="1600" dirty="0">
              <a:solidFill>
                <a:srgbClr val="050313"/>
              </a:solidFill>
              <a:latin typeface="+mn-ea"/>
            </a:endParaRPr>
          </a:p>
        </p:txBody>
      </p:sp>
      <p:sp>
        <p:nvSpPr>
          <p:cNvPr id="89" name="上线回滚"/>
          <p:cNvSpPr/>
          <p:nvPr/>
        </p:nvSpPr>
        <p:spPr>
          <a:xfrm>
            <a:off x="9945174" y="3403766"/>
            <a:ext cx="1751526" cy="584034"/>
          </a:xfrm>
          <a:prstGeom prst="roundRect">
            <a:avLst>
              <a:gd name="adj" fmla="val 29364"/>
            </a:avLst>
          </a:prstGeom>
          <a:noFill/>
          <a:ln>
            <a:noFill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50800" tIns="50800" rIns="50800" bIns="50800" numCol="1" anchor="ctr">
            <a:noAutofit/>
          </a:bodyPr>
          <a:lstStyle>
            <a:lvl1pPr>
              <a:defRPr sz="1500"/>
            </a:lvl1pPr>
          </a:lstStyle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>
                <a:solidFill>
                  <a:srgbClr val="050313"/>
                </a:solidFill>
                <a:latin typeface="+mn-ea"/>
              </a:rPr>
              <a:t> </a:t>
            </a:r>
            <a:r>
              <a:rPr sz="1600" dirty="0" err="1">
                <a:solidFill>
                  <a:srgbClr val="050313"/>
                </a:solidFill>
                <a:latin typeface="+mn-ea"/>
              </a:rPr>
              <a:t>上线回滚</a:t>
            </a:r>
            <a:r>
              <a:rPr lang="en-US" sz="1600" dirty="0">
                <a:solidFill>
                  <a:srgbClr val="050313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600" dirty="0">
                <a:solidFill>
                  <a:srgbClr val="050313"/>
                </a:solidFill>
                <a:latin typeface="+mn-ea"/>
              </a:rPr>
              <a:t> 服务重启</a:t>
            </a:r>
            <a:r>
              <a:rPr lang="en-US" sz="1600" dirty="0">
                <a:solidFill>
                  <a:srgbClr val="050313"/>
                </a:solidFill>
                <a:latin typeface="+mn-ea"/>
              </a:rPr>
              <a:t> </a:t>
            </a:r>
            <a:endParaRPr sz="1600" dirty="0">
              <a:solidFill>
                <a:srgbClr val="050313"/>
              </a:solidFill>
              <a:latin typeface="+mn-ea"/>
            </a:endParaRPr>
          </a:p>
        </p:txBody>
      </p:sp>
      <p:grpSp>
        <p:nvGrpSpPr>
          <p:cNvPr id="121" name="组合 120"/>
          <p:cNvGrpSpPr/>
          <p:nvPr/>
        </p:nvGrpSpPr>
        <p:grpSpPr>
          <a:xfrm>
            <a:off x="7595660" y="1948863"/>
            <a:ext cx="1278465" cy="1216769"/>
            <a:chOff x="7595660" y="1948863"/>
            <a:chExt cx="1278465" cy="1216769"/>
          </a:xfrm>
        </p:grpSpPr>
        <p:sp>
          <p:nvSpPr>
            <p:cNvPr id="77" name="Freeform 24"/>
            <p:cNvSpPr>
              <a:spLocks noEditPoints="1"/>
            </p:cNvSpPr>
            <p:nvPr/>
          </p:nvSpPr>
          <p:spPr bwMode="auto">
            <a:xfrm>
              <a:off x="8074935" y="1948863"/>
              <a:ext cx="319915" cy="616693"/>
            </a:xfrm>
            <a:custGeom>
              <a:avLst/>
              <a:gdLst>
                <a:gd name="T0" fmla="*/ 0 w 125"/>
                <a:gd name="T1" fmla="*/ 21 h 243"/>
                <a:gd name="T2" fmla="*/ 2 w 125"/>
                <a:gd name="T3" fmla="*/ 13 h 243"/>
                <a:gd name="T4" fmla="*/ 6 w 125"/>
                <a:gd name="T5" fmla="*/ 6 h 243"/>
                <a:gd name="T6" fmla="*/ 21 w 125"/>
                <a:gd name="T7" fmla="*/ 0 h 243"/>
                <a:gd name="T8" fmla="*/ 22 w 125"/>
                <a:gd name="T9" fmla="*/ 0 h 243"/>
                <a:gd name="T10" fmla="*/ 22 w 125"/>
                <a:gd name="T11" fmla="*/ 0 h 243"/>
                <a:gd name="T12" fmla="*/ 103 w 125"/>
                <a:gd name="T13" fmla="*/ 0 h 243"/>
                <a:gd name="T14" fmla="*/ 104 w 125"/>
                <a:gd name="T15" fmla="*/ 0 h 243"/>
                <a:gd name="T16" fmla="*/ 104 w 125"/>
                <a:gd name="T17" fmla="*/ 0 h 243"/>
                <a:gd name="T18" fmla="*/ 119 w 125"/>
                <a:gd name="T19" fmla="*/ 6 h 243"/>
                <a:gd name="T20" fmla="*/ 124 w 125"/>
                <a:gd name="T21" fmla="*/ 13 h 243"/>
                <a:gd name="T22" fmla="*/ 125 w 125"/>
                <a:gd name="T23" fmla="*/ 21 h 243"/>
                <a:gd name="T24" fmla="*/ 125 w 125"/>
                <a:gd name="T25" fmla="*/ 222 h 243"/>
                <a:gd name="T26" fmla="*/ 119 w 125"/>
                <a:gd name="T27" fmla="*/ 237 h 243"/>
                <a:gd name="T28" fmla="*/ 113 w 125"/>
                <a:gd name="T29" fmla="*/ 241 h 243"/>
                <a:gd name="T30" fmla="*/ 106 w 125"/>
                <a:gd name="T31" fmla="*/ 243 h 243"/>
                <a:gd name="T32" fmla="*/ 20 w 125"/>
                <a:gd name="T33" fmla="*/ 243 h 243"/>
                <a:gd name="T34" fmla="*/ 12 w 125"/>
                <a:gd name="T35" fmla="*/ 241 h 243"/>
                <a:gd name="T36" fmla="*/ 6 w 125"/>
                <a:gd name="T37" fmla="*/ 237 h 243"/>
                <a:gd name="T38" fmla="*/ 0 w 125"/>
                <a:gd name="T39" fmla="*/ 222 h 243"/>
                <a:gd name="T40" fmla="*/ 0 w 125"/>
                <a:gd name="T41" fmla="*/ 21 h 243"/>
                <a:gd name="T42" fmla="*/ 11 w 125"/>
                <a:gd name="T43" fmla="*/ 201 h 243"/>
                <a:gd name="T44" fmla="*/ 115 w 125"/>
                <a:gd name="T45" fmla="*/ 201 h 243"/>
                <a:gd name="T46" fmla="*/ 115 w 125"/>
                <a:gd name="T47" fmla="*/ 42 h 243"/>
                <a:gd name="T48" fmla="*/ 11 w 125"/>
                <a:gd name="T49" fmla="*/ 42 h 243"/>
                <a:gd name="T50" fmla="*/ 11 w 125"/>
                <a:gd name="T51" fmla="*/ 201 h 243"/>
                <a:gd name="T52" fmla="*/ 54 w 125"/>
                <a:gd name="T53" fmla="*/ 214 h 243"/>
                <a:gd name="T54" fmla="*/ 51 w 125"/>
                <a:gd name="T55" fmla="*/ 218 h 243"/>
                <a:gd name="T56" fmla="*/ 50 w 125"/>
                <a:gd name="T57" fmla="*/ 222 h 243"/>
                <a:gd name="T58" fmla="*/ 51 w 125"/>
                <a:gd name="T59" fmla="*/ 227 h 243"/>
                <a:gd name="T60" fmla="*/ 54 w 125"/>
                <a:gd name="T61" fmla="*/ 231 h 243"/>
                <a:gd name="T62" fmla="*/ 58 w 125"/>
                <a:gd name="T63" fmla="*/ 234 h 243"/>
                <a:gd name="T64" fmla="*/ 63 w 125"/>
                <a:gd name="T65" fmla="*/ 234 h 243"/>
                <a:gd name="T66" fmla="*/ 67 w 125"/>
                <a:gd name="T67" fmla="*/ 234 h 243"/>
                <a:gd name="T68" fmla="*/ 71 w 125"/>
                <a:gd name="T69" fmla="*/ 231 h 243"/>
                <a:gd name="T70" fmla="*/ 74 w 125"/>
                <a:gd name="T71" fmla="*/ 227 h 243"/>
                <a:gd name="T72" fmla="*/ 75 w 125"/>
                <a:gd name="T73" fmla="*/ 222 h 243"/>
                <a:gd name="T74" fmla="*/ 74 w 125"/>
                <a:gd name="T75" fmla="*/ 218 h 243"/>
                <a:gd name="T76" fmla="*/ 71 w 125"/>
                <a:gd name="T77" fmla="*/ 214 h 243"/>
                <a:gd name="T78" fmla="*/ 67 w 125"/>
                <a:gd name="T79" fmla="*/ 211 h 243"/>
                <a:gd name="T80" fmla="*/ 63 w 125"/>
                <a:gd name="T81" fmla="*/ 210 h 243"/>
                <a:gd name="T82" fmla="*/ 58 w 125"/>
                <a:gd name="T83" fmla="*/ 211 h 243"/>
                <a:gd name="T84" fmla="*/ 54 w 125"/>
                <a:gd name="T85" fmla="*/ 214 h 243"/>
                <a:gd name="T86" fmla="*/ 51 w 125"/>
                <a:gd name="T87" fmla="*/ 21 h 243"/>
                <a:gd name="T88" fmla="*/ 53 w 125"/>
                <a:gd name="T89" fmla="*/ 23 h 243"/>
                <a:gd name="T90" fmla="*/ 72 w 125"/>
                <a:gd name="T91" fmla="*/ 23 h 243"/>
                <a:gd name="T92" fmla="*/ 74 w 125"/>
                <a:gd name="T93" fmla="*/ 21 h 243"/>
                <a:gd name="T94" fmla="*/ 72 w 125"/>
                <a:gd name="T95" fmla="*/ 19 h 243"/>
                <a:gd name="T96" fmla="*/ 53 w 125"/>
                <a:gd name="T97" fmla="*/ 19 h 243"/>
                <a:gd name="T98" fmla="*/ 51 w 125"/>
                <a:gd name="T99" fmla="*/ 2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" h="243">
                  <a:moveTo>
                    <a:pt x="0" y="21"/>
                  </a:moveTo>
                  <a:cubicBezTo>
                    <a:pt x="0" y="18"/>
                    <a:pt x="1" y="15"/>
                    <a:pt x="2" y="13"/>
                  </a:cubicBezTo>
                  <a:cubicBezTo>
                    <a:pt x="3" y="10"/>
                    <a:pt x="4" y="8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1" y="0"/>
                    <a:pt x="21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0"/>
                    <a:pt x="104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10" y="0"/>
                    <a:pt x="115" y="2"/>
                    <a:pt x="119" y="6"/>
                  </a:cubicBezTo>
                  <a:cubicBezTo>
                    <a:pt x="121" y="8"/>
                    <a:pt x="123" y="10"/>
                    <a:pt x="124" y="13"/>
                  </a:cubicBezTo>
                  <a:cubicBezTo>
                    <a:pt x="125" y="15"/>
                    <a:pt x="125" y="18"/>
                    <a:pt x="125" y="21"/>
                  </a:cubicBezTo>
                  <a:cubicBezTo>
                    <a:pt x="125" y="222"/>
                    <a:pt x="125" y="222"/>
                    <a:pt x="125" y="222"/>
                  </a:cubicBezTo>
                  <a:cubicBezTo>
                    <a:pt x="125" y="228"/>
                    <a:pt x="123" y="232"/>
                    <a:pt x="119" y="237"/>
                  </a:cubicBezTo>
                  <a:cubicBezTo>
                    <a:pt x="117" y="239"/>
                    <a:pt x="115" y="240"/>
                    <a:pt x="113" y="241"/>
                  </a:cubicBezTo>
                  <a:cubicBezTo>
                    <a:pt x="111" y="243"/>
                    <a:pt x="108" y="243"/>
                    <a:pt x="106" y="243"/>
                  </a:cubicBezTo>
                  <a:cubicBezTo>
                    <a:pt x="20" y="243"/>
                    <a:pt x="20" y="243"/>
                    <a:pt x="20" y="243"/>
                  </a:cubicBezTo>
                  <a:cubicBezTo>
                    <a:pt x="17" y="243"/>
                    <a:pt x="15" y="243"/>
                    <a:pt x="12" y="241"/>
                  </a:cubicBezTo>
                  <a:cubicBezTo>
                    <a:pt x="10" y="240"/>
                    <a:pt x="8" y="239"/>
                    <a:pt x="6" y="237"/>
                  </a:cubicBezTo>
                  <a:cubicBezTo>
                    <a:pt x="2" y="232"/>
                    <a:pt x="0" y="228"/>
                    <a:pt x="0" y="222"/>
                  </a:cubicBezTo>
                  <a:lnTo>
                    <a:pt x="0" y="21"/>
                  </a:lnTo>
                  <a:close/>
                  <a:moveTo>
                    <a:pt x="11" y="201"/>
                  </a:moveTo>
                  <a:cubicBezTo>
                    <a:pt x="115" y="201"/>
                    <a:pt x="115" y="201"/>
                    <a:pt x="115" y="201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201"/>
                  </a:lnTo>
                  <a:close/>
                  <a:moveTo>
                    <a:pt x="54" y="214"/>
                  </a:moveTo>
                  <a:cubicBezTo>
                    <a:pt x="53" y="215"/>
                    <a:pt x="52" y="216"/>
                    <a:pt x="51" y="218"/>
                  </a:cubicBezTo>
                  <a:cubicBezTo>
                    <a:pt x="51" y="219"/>
                    <a:pt x="50" y="221"/>
                    <a:pt x="50" y="222"/>
                  </a:cubicBezTo>
                  <a:cubicBezTo>
                    <a:pt x="50" y="224"/>
                    <a:pt x="51" y="225"/>
                    <a:pt x="51" y="227"/>
                  </a:cubicBezTo>
                  <a:cubicBezTo>
                    <a:pt x="52" y="228"/>
                    <a:pt x="53" y="230"/>
                    <a:pt x="54" y="231"/>
                  </a:cubicBezTo>
                  <a:cubicBezTo>
                    <a:pt x="55" y="232"/>
                    <a:pt x="57" y="233"/>
                    <a:pt x="58" y="234"/>
                  </a:cubicBezTo>
                  <a:cubicBezTo>
                    <a:pt x="60" y="234"/>
                    <a:pt x="61" y="234"/>
                    <a:pt x="63" y="234"/>
                  </a:cubicBezTo>
                  <a:cubicBezTo>
                    <a:pt x="64" y="234"/>
                    <a:pt x="66" y="234"/>
                    <a:pt x="67" y="234"/>
                  </a:cubicBezTo>
                  <a:cubicBezTo>
                    <a:pt x="69" y="233"/>
                    <a:pt x="70" y="232"/>
                    <a:pt x="71" y="231"/>
                  </a:cubicBezTo>
                  <a:cubicBezTo>
                    <a:pt x="72" y="230"/>
                    <a:pt x="73" y="228"/>
                    <a:pt x="74" y="227"/>
                  </a:cubicBezTo>
                  <a:cubicBezTo>
                    <a:pt x="75" y="225"/>
                    <a:pt x="75" y="224"/>
                    <a:pt x="75" y="222"/>
                  </a:cubicBezTo>
                  <a:cubicBezTo>
                    <a:pt x="75" y="221"/>
                    <a:pt x="75" y="219"/>
                    <a:pt x="74" y="218"/>
                  </a:cubicBezTo>
                  <a:cubicBezTo>
                    <a:pt x="73" y="216"/>
                    <a:pt x="72" y="215"/>
                    <a:pt x="71" y="214"/>
                  </a:cubicBezTo>
                  <a:cubicBezTo>
                    <a:pt x="70" y="213"/>
                    <a:pt x="69" y="212"/>
                    <a:pt x="67" y="211"/>
                  </a:cubicBezTo>
                  <a:cubicBezTo>
                    <a:pt x="66" y="210"/>
                    <a:pt x="64" y="210"/>
                    <a:pt x="63" y="210"/>
                  </a:cubicBezTo>
                  <a:cubicBezTo>
                    <a:pt x="61" y="210"/>
                    <a:pt x="60" y="210"/>
                    <a:pt x="58" y="211"/>
                  </a:cubicBezTo>
                  <a:cubicBezTo>
                    <a:pt x="57" y="212"/>
                    <a:pt x="55" y="213"/>
                    <a:pt x="54" y="214"/>
                  </a:cubicBezTo>
                  <a:close/>
                  <a:moveTo>
                    <a:pt x="51" y="21"/>
                  </a:moveTo>
                  <a:cubicBezTo>
                    <a:pt x="51" y="22"/>
                    <a:pt x="52" y="23"/>
                    <a:pt x="53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4" y="23"/>
                    <a:pt x="74" y="22"/>
                    <a:pt x="74" y="21"/>
                  </a:cubicBezTo>
                  <a:cubicBezTo>
                    <a:pt x="74" y="19"/>
                    <a:pt x="74" y="19"/>
                    <a:pt x="72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1" y="19"/>
                    <a:pt x="51" y="21"/>
                  </a:cubicBezTo>
                  <a:close/>
                </a:path>
              </a:pathLst>
            </a:custGeom>
            <a:solidFill>
              <a:srgbClr val="063D5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8" name="MH_SubTitle_2"/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8012256" y="2612363"/>
              <a:ext cx="484044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defRPr/>
              </a:pPr>
              <a:r>
                <a:rPr lang="zh-CN" altLang="en-US" sz="1800" dirty="0">
                  <a:solidFill>
                    <a:srgbClr val="002060"/>
                  </a:solidFill>
                </a:rPr>
                <a:t>测试</a:t>
              </a:r>
            </a:p>
          </p:txBody>
        </p:sp>
        <p:cxnSp>
          <p:nvCxnSpPr>
            <p:cNvPr id="104" name="Straight Connector 5"/>
            <p:cNvCxnSpPr/>
            <p:nvPr/>
          </p:nvCxnSpPr>
          <p:spPr>
            <a:xfrm>
              <a:off x="7595660" y="3165632"/>
              <a:ext cx="12784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组合 119"/>
          <p:cNvGrpSpPr/>
          <p:nvPr/>
        </p:nvGrpSpPr>
        <p:grpSpPr>
          <a:xfrm>
            <a:off x="5382685" y="1964647"/>
            <a:ext cx="1278465" cy="1200985"/>
            <a:chOff x="5382685" y="1964647"/>
            <a:chExt cx="1278465" cy="1200985"/>
          </a:xfrm>
        </p:grpSpPr>
        <p:grpSp>
          <p:nvGrpSpPr>
            <p:cNvPr id="116" name="Group 213"/>
            <p:cNvGrpSpPr/>
            <p:nvPr/>
          </p:nvGrpSpPr>
          <p:grpSpPr>
            <a:xfrm>
              <a:off x="5705262" y="1964647"/>
              <a:ext cx="633311" cy="585125"/>
              <a:chOff x="2900363" y="5486400"/>
              <a:chExt cx="438150" cy="404813"/>
            </a:xfrm>
            <a:solidFill>
              <a:srgbClr val="063D54"/>
            </a:solidFill>
          </p:grpSpPr>
          <p:sp>
            <p:nvSpPr>
              <p:cNvPr id="117" name="Freeform 203"/>
              <p:cNvSpPr>
                <a:spLocks noEditPoints="1"/>
              </p:cNvSpPr>
              <p:nvPr/>
            </p:nvSpPr>
            <p:spPr bwMode="auto">
              <a:xfrm>
                <a:off x="3151188" y="5486400"/>
                <a:ext cx="187325" cy="195263"/>
              </a:xfrm>
              <a:custGeom>
                <a:avLst/>
                <a:gdLst>
                  <a:gd name="T0" fmla="*/ 240 w 245"/>
                  <a:gd name="T1" fmla="*/ 155 h 254"/>
                  <a:gd name="T2" fmla="*/ 211 w 245"/>
                  <a:gd name="T3" fmla="*/ 137 h 254"/>
                  <a:gd name="T4" fmla="*/ 211 w 245"/>
                  <a:gd name="T5" fmla="*/ 118 h 254"/>
                  <a:gd name="T6" fmla="*/ 207 w 245"/>
                  <a:gd name="T7" fmla="*/ 100 h 254"/>
                  <a:gd name="T8" fmla="*/ 231 w 245"/>
                  <a:gd name="T9" fmla="*/ 76 h 254"/>
                  <a:gd name="T10" fmla="*/ 232 w 245"/>
                  <a:gd name="T11" fmla="*/ 64 h 254"/>
                  <a:gd name="T12" fmla="*/ 217 w 245"/>
                  <a:gd name="T13" fmla="*/ 43 h 254"/>
                  <a:gd name="T14" fmla="*/ 205 w 245"/>
                  <a:gd name="T15" fmla="*/ 40 h 254"/>
                  <a:gd name="T16" fmla="*/ 175 w 245"/>
                  <a:gd name="T17" fmla="*/ 55 h 254"/>
                  <a:gd name="T18" fmla="*/ 141 w 245"/>
                  <a:gd name="T19" fmla="*/ 40 h 254"/>
                  <a:gd name="T20" fmla="*/ 133 w 245"/>
                  <a:gd name="T21" fmla="*/ 7 h 254"/>
                  <a:gd name="T22" fmla="*/ 123 w 245"/>
                  <a:gd name="T23" fmla="*/ 1 h 254"/>
                  <a:gd name="T24" fmla="*/ 96 w 245"/>
                  <a:gd name="T25" fmla="*/ 3 h 254"/>
                  <a:gd name="T26" fmla="*/ 88 w 245"/>
                  <a:gd name="T27" fmla="*/ 12 h 254"/>
                  <a:gd name="T28" fmla="*/ 86 w 245"/>
                  <a:gd name="T29" fmla="*/ 46 h 254"/>
                  <a:gd name="T30" fmla="*/ 57 w 245"/>
                  <a:gd name="T31" fmla="*/ 68 h 254"/>
                  <a:gd name="T32" fmla="*/ 24 w 245"/>
                  <a:gd name="T33" fmla="*/ 59 h 254"/>
                  <a:gd name="T34" fmla="*/ 13 w 245"/>
                  <a:gd name="T35" fmla="*/ 64 h 254"/>
                  <a:gd name="T36" fmla="*/ 2 w 245"/>
                  <a:gd name="T37" fmla="*/ 88 h 254"/>
                  <a:gd name="T38" fmla="*/ 6 w 245"/>
                  <a:gd name="T39" fmla="*/ 99 h 254"/>
                  <a:gd name="T40" fmla="*/ 34 w 245"/>
                  <a:gd name="T41" fmla="*/ 118 h 254"/>
                  <a:gd name="T42" fmla="*/ 34 w 245"/>
                  <a:gd name="T43" fmla="*/ 136 h 254"/>
                  <a:gd name="T44" fmla="*/ 38 w 245"/>
                  <a:gd name="T45" fmla="*/ 155 h 254"/>
                  <a:gd name="T46" fmla="*/ 14 w 245"/>
                  <a:gd name="T47" fmla="*/ 179 h 254"/>
                  <a:gd name="T48" fmla="*/ 13 w 245"/>
                  <a:gd name="T49" fmla="*/ 190 h 254"/>
                  <a:gd name="T50" fmla="*/ 28 w 245"/>
                  <a:gd name="T51" fmla="*/ 212 h 254"/>
                  <a:gd name="T52" fmla="*/ 40 w 245"/>
                  <a:gd name="T53" fmla="*/ 215 h 254"/>
                  <a:gd name="T54" fmla="*/ 70 w 245"/>
                  <a:gd name="T55" fmla="*/ 199 h 254"/>
                  <a:gd name="T56" fmla="*/ 104 w 245"/>
                  <a:gd name="T57" fmla="*/ 214 h 254"/>
                  <a:gd name="T58" fmla="*/ 113 w 245"/>
                  <a:gd name="T59" fmla="*/ 247 h 254"/>
                  <a:gd name="T60" fmla="*/ 122 w 245"/>
                  <a:gd name="T61" fmla="*/ 254 h 254"/>
                  <a:gd name="T62" fmla="*/ 149 w 245"/>
                  <a:gd name="T63" fmla="*/ 251 h 254"/>
                  <a:gd name="T64" fmla="*/ 157 w 245"/>
                  <a:gd name="T65" fmla="*/ 243 h 254"/>
                  <a:gd name="T66" fmla="*/ 159 w 245"/>
                  <a:gd name="T67" fmla="*/ 209 h 254"/>
                  <a:gd name="T68" fmla="*/ 188 w 245"/>
                  <a:gd name="T69" fmla="*/ 187 h 254"/>
                  <a:gd name="T70" fmla="*/ 221 w 245"/>
                  <a:gd name="T71" fmla="*/ 196 h 254"/>
                  <a:gd name="T72" fmla="*/ 232 w 245"/>
                  <a:gd name="T73" fmla="*/ 191 h 254"/>
                  <a:gd name="T74" fmla="*/ 243 w 245"/>
                  <a:gd name="T75" fmla="*/ 167 h 254"/>
                  <a:gd name="T76" fmla="*/ 240 w 245"/>
                  <a:gd name="T77" fmla="*/ 155 h 254"/>
                  <a:gd name="T78" fmla="*/ 127 w 245"/>
                  <a:gd name="T79" fmla="*/ 174 h 254"/>
                  <a:gd name="T80" fmla="*/ 76 w 245"/>
                  <a:gd name="T81" fmla="*/ 132 h 254"/>
                  <a:gd name="T82" fmla="*/ 118 w 245"/>
                  <a:gd name="T83" fmla="*/ 80 h 254"/>
                  <a:gd name="T84" fmla="*/ 170 w 245"/>
                  <a:gd name="T85" fmla="*/ 123 h 254"/>
                  <a:gd name="T86" fmla="*/ 127 w 245"/>
                  <a:gd name="T87" fmla="*/ 17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254">
                    <a:moveTo>
                      <a:pt x="240" y="155"/>
                    </a:moveTo>
                    <a:cubicBezTo>
                      <a:pt x="211" y="137"/>
                      <a:pt x="211" y="137"/>
                      <a:pt x="211" y="137"/>
                    </a:cubicBezTo>
                    <a:cubicBezTo>
                      <a:pt x="212" y="131"/>
                      <a:pt x="212" y="124"/>
                      <a:pt x="211" y="118"/>
                    </a:cubicBezTo>
                    <a:cubicBezTo>
                      <a:pt x="210" y="112"/>
                      <a:pt x="209" y="106"/>
                      <a:pt x="207" y="100"/>
                    </a:cubicBezTo>
                    <a:cubicBezTo>
                      <a:pt x="231" y="76"/>
                      <a:pt x="231" y="76"/>
                      <a:pt x="231" y="76"/>
                    </a:cubicBezTo>
                    <a:cubicBezTo>
                      <a:pt x="234" y="73"/>
                      <a:pt x="235" y="68"/>
                      <a:pt x="232" y="64"/>
                    </a:cubicBezTo>
                    <a:cubicBezTo>
                      <a:pt x="217" y="43"/>
                      <a:pt x="217" y="43"/>
                      <a:pt x="217" y="43"/>
                    </a:cubicBezTo>
                    <a:cubicBezTo>
                      <a:pt x="214" y="39"/>
                      <a:pt x="209" y="38"/>
                      <a:pt x="205" y="40"/>
                    </a:cubicBezTo>
                    <a:cubicBezTo>
                      <a:pt x="175" y="55"/>
                      <a:pt x="175" y="55"/>
                      <a:pt x="175" y="55"/>
                    </a:cubicBezTo>
                    <a:cubicBezTo>
                      <a:pt x="165" y="48"/>
                      <a:pt x="154" y="43"/>
                      <a:pt x="141" y="40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2" y="3"/>
                      <a:pt x="127" y="0"/>
                      <a:pt x="123" y="1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2" y="4"/>
                      <a:pt x="89" y="8"/>
                      <a:pt x="88" y="12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75" y="51"/>
                      <a:pt x="65" y="59"/>
                      <a:pt x="57" y="68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0" y="58"/>
                      <a:pt x="15" y="60"/>
                      <a:pt x="13" y="64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0" y="92"/>
                      <a:pt x="2" y="97"/>
                      <a:pt x="6" y="99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4"/>
                      <a:pt x="34" y="130"/>
                      <a:pt x="34" y="136"/>
                    </a:cubicBezTo>
                    <a:cubicBezTo>
                      <a:pt x="35" y="143"/>
                      <a:pt x="36" y="149"/>
                      <a:pt x="38" y="155"/>
                    </a:cubicBezTo>
                    <a:cubicBezTo>
                      <a:pt x="14" y="179"/>
                      <a:pt x="14" y="179"/>
                      <a:pt x="14" y="179"/>
                    </a:cubicBezTo>
                    <a:cubicBezTo>
                      <a:pt x="11" y="182"/>
                      <a:pt x="10" y="187"/>
                      <a:pt x="13" y="190"/>
                    </a:cubicBezTo>
                    <a:cubicBezTo>
                      <a:pt x="28" y="212"/>
                      <a:pt x="28" y="212"/>
                      <a:pt x="28" y="212"/>
                    </a:cubicBezTo>
                    <a:cubicBezTo>
                      <a:pt x="31" y="215"/>
                      <a:pt x="36" y="217"/>
                      <a:pt x="40" y="215"/>
                    </a:cubicBezTo>
                    <a:cubicBezTo>
                      <a:pt x="70" y="199"/>
                      <a:pt x="70" y="199"/>
                      <a:pt x="70" y="199"/>
                    </a:cubicBezTo>
                    <a:cubicBezTo>
                      <a:pt x="80" y="206"/>
                      <a:pt x="92" y="212"/>
                      <a:pt x="104" y="214"/>
                    </a:cubicBezTo>
                    <a:cubicBezTo>
                      <a:pt x="113" y="247"/>
                      <a:pt x="113" y="247"/>
                      <a:pt x="113" y="247"/>
                    </a:cubicBezTo>
                    <a:cubicBezTo>
                      <a:pt x="114" y="251"/>
                      <a:pt x="118" y="254"/>
                      <a:pt x="122" y="254"/>
                    </a:cubicBezTo>
                    <a:cubicBezTo>
                      <a:pt x="149" y="251"/>
                      <a:pt x="149" y="251"/>
                      <a:pt x="149" y="251"/>
                    </a:cubicBezTo>
                    <a:cubicBezTo>
                      <a:pt x="153" y="251"/>
                      <a:pt x="157" y="247"/>
                      <a:pt x="157" y="243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70" y="203"/>
                      <a:pt x="180" y="196"/>
                      <a:pt x="188" y="187"/>
                    </a:cubicBezTo>
                    <a:cubicBezTo>
                      <a:pt x="221" y="196"/>
                      <a:pt x="221" y="196"/>
                      <a:pt x="221" y="196"/>
                    </a:cubicBezTo>
                    <a:cubicBezTo>
                      <a:pt x="226" y="197"/>
                      <a:pt x="230" y="195"/>
                      <a:pt x="232" y="191"/>
                    </a:cubicBezTo>
                    <a:cubicBezTo>
                      <a:pt x="243" y="167"/>
                      <a:pt x="243" y="167"/>
                      <a:pt x="243" y="167"/>
                    </a:cubicBezTo>
                    <a:cubicBezTo>
                      <a:pt x="245" y="163"/>
                      <a:pt x="243" y="158"/>
                      <a:pt x="240" y="155"/>
                    </a:cubicBezTo>
                    <a:close/>
                    <a:moveTo>
                      <a:pt x="127" y="174"/>
                    </a:moveTo>
                    <a:cubicBezTo>
                      <a:pt x="102" y="177"/>
                      <a:pt x="78" y="158"/>
                      <a:pt x="76" y="132"/>
                    </a:cubicBezTo>
                    <a:cubicBezTo>
                      <a:pt x="73" y="106"/>
                      <a:pt x="92" y="83"/>
                      <a:pt x="118" y="80"/>
                    </a:cubicBezTo>
                    <a:cubicBezTo>
                      <a:pt x="144" y="78"/>
                      <a:pt x="167" y="97"/>
                      <a:pt x="170" y="123"/>
                    </a:cubicBezTo>
                    <a:cubicBezTo>
                      <a:pt x="172" y="148"/>
                      <a:pt x="153" y="172"/>
                      <a:pt x="127" y="1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 panose="020B0503020204020204" pitchFamily="3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118" name="Freeform 204"/>
              <p:cNvSpPr>
                <a:spLocks noEditPoints="1"/>
              </p:cNvSpPr>
              <p:nvPr/>
            </p:nvSpPr>
            <p:spPr bwMode="auto">
              <a:xfrm>
                <a:off x="2900363" y="5572125"/>
                <a:ext cx="317500" cy="319088"/>
              </a:xfrm>
              <a:custGeom>
                <a:avLst/>
                <a:gdLst>
                  <a:gd name="T0" fmla="*/ 413 w 414"/>
                  <a:gd name="T1" fmla="*/ 171 h 415"/>
                  <a:gd name="T2" fmla="*/ 398 w 414"/>
                  <a:gd name="T3" fmla="*/ 124 h 415"/>
                  <a:gd name="T4" fmla="*/ 385 w 414"/>
                  <a:gd name="T5" fmla="*/ 116 h 415"/>
                  <a:gd name="T6" fmla="*/ 331 w 414"/>
                  <a:gd name="T7" fmla="*/ 125 h 415"/>
                  <a:gd name="T8" fmla="*/ 312 w 414"/>
                  <a:gd name="T9" fmla="*/ 102 h 415"/>
                  <a:gd name="T10" fmla="*/ 332 w 414"/>
                  <a:gd name="T11" fmla="*/ 51 h 415"/>
                  <a:gd name="T12" fmla="*/ 327 w 414"/>
                  <a:gd name="T13" fmla="*/ 36 h 415"/>
                  <a:gd name="T14" fmla="*/ 283 w 414"/>
                  <a:gd name="T15" fmla="*/ 13 h 415"/>
                  <a:gd name="T16" fmla="*/ 268 w 414"/>
                  <a:gd name="T17" fmla="*/ 17 h 415"/>
                  <a:gd name="T18" fmla="*/ 236 w 414"/>
                  <a:gd name="T19" fmla="*/ 62 h 415"/>
                  <a:gd name="T20" fmla="*/ 207 w 414"/>
                  <a:gd name="T21" fmla="*/ 59 h 415"/>
                  <a:gd name="T22" fmla="*/ 184 w 414"/>
                  <a:gd name="T23" fmla="*/ 8 h 415"/>
                  <a:gd name="T24" fmla="*/ 171 w 414"/>
                  <a:gd name="T25" fmla="*/ 2 h 415"/>
                  <a:gd name="T26" fmla="*/ 124 w 414"/>
                  <a:gd name="T27" fmla="*/ 16 h 415"/>
                  <a:gd name="T28" fmla="*/ 116 w 414"/>
                  <a:gd name="T29" fmla="*/ 29 h 415"/>
                  <a:gd name="T30" fmla="*/ 125 w 414"/>
                  <a:gd name="T31" fmla="*/ 84 h 415"/>
                  <a:gd name="T32" fmla="*/ 102 w 414"/>
                  <a:gd name="T33" fmla="*/ 102 h 415"/>
                  <a:gd name="T34" fmla="*/ 50 w 414"/>
                  <a:gd name="T35" fmla="*/ 83 h 415"/>
                  <a:gd name="T36" fmla="*/ 36 w 414"/>
                  <a:gd name="T37" fmla="*/ 88 h 415"/>
                  <a:gd name="T38" fmla="*/ 13 w 414"/>
                  <a:gd name="T39" fmla="*/ 131 h 415"/>
                  <a:gd name="T40" fmla="*/ 16 w 414"/>
                  <a:gd name="T41" fmla="*/ 146 h 415"/>
                  <a:gd name="T42" fmla="*/ 61 w 414"/>
                  <a:gd name="T43" fmla="*/ 178 h 415"/>
                  <a:gd name="T44" fmla="*/ 58 w 414"/>
                  <a:gd name="T45" fmla="*/ 208 h 415"/>
                  <a:gd name="T46" fmla="*/ 8 w 414"/>
                  <a:gd name="T47" fmla="*/ 230 h 415"/>
                  <a:gd name="T48" fmla="*/ 2 w 414"/>
                  <a:gd name="T49" fmla="*/ 244 h 415"/>
                  <a:gd name="T50" fmla="*/ 16 w 414"/>
                  <a:gd name="T51" fmla="*/ 291 h 415"/>
                  <a:gd name="T52" fmla="*/ 29 w 414"/>
                  <a:gd name="T53" fmla="*/ 299 h 415"/>
                  <a:gd name="T54" fmla="*/ 83 w 414"/>
                  <a:gd name="T55" fmla="*/ 290 h 415"/>
                  <a:gd name="T56" fmla="*/ 102 w 414"/>
                  <a:gd name="T57" fmla="*/ 313 h 415"/>
                  <a:gd name="T58" fmla="*/ 82 w 414"/>
                  <a:gd name="T59" fmla="*/ 364 h 415"/>
                  <a:gd name="T60" fmla="*/ 88 w 414"/>
                  <a:gd name="T61" fmla="*/ 379 h 415"/>
                  <a:gd name="T62" fmla="*/ 131 w 414"/>
                  <a:gd name="T63" fmla="*/ 402 h 415"/>
                  <a:gd name="T64" fmla="*/ 146 w 414"/>
                  <a:gd name="T65" fmla="*/ 398 h 415"/>
                  <a:gd name="T66" fmla="*/ 178 w 414"/>
                  <a:gd name="T67" fmla="*/ 353 h 415"/>
                  <a:gd name="T68" fmla="*/ 207 w 414"/>
                  <a:gd name="T69" fmla="*/ 356 h 415"/>
                  <a:gd name="T70" fmla="*/ 230 w 414"/>
                  <a:gd name="T71" fmla="*/ 407 h 415"/>
                  <a:gd name="T72" fmla="*/ 244 w 414"/>
                  <a:gd name="T73" fmla="*/ 413 h 415"/>
                  <a:gd name="T74" fmla="*/ 291 w 414"/>
                  <a:gd name="T75" fmla="*/ 399 h 415"/>
                  <a:gd name="T76" fmla="*/ 299 w 414"/>
                  <a:gd name="T77" fmla="*/ 386 h 415"/>
                  <a:gd name="T78" fmla="*/ 290 w 414"/>
                  <a:gd name="T79" fmla="*/ 331 h 415"/>
                  <a:gd name="T80" fmla="*/ 312 w 414"/>
                  <a:gd name="T81" fmla="*/ 312 h 415"/>
                  <a:gd name="T82" fmla="*/ 364 w 414"/>
                  <a:gd name="T83" fmla="*/ 332 h 415"/>
                  <a:gd name="T84" fmla="*/ 378 w 414"/>
                  <a:gd name="T85" fmla="*/ 327 h 415"/>
                  <a:gd name="T86" fmla="*/ 401 w 414"/>
                  <a:gd name="T87" fmla="*/ 284 h 415"/>
                  <a:gd name="T88" fmla="*/ 398 w 414"/>
                  <a:gd name="T89" fmla="*/ 269 h 415"/>
                  <a:gd name="T90" fmla="*/ 353 w 414"/>
                  <a:gd name="T91" fmla="*/ 237 h 415"/>
                  <a:gd name="T92" fmla="*/ 356 w 414"/>
                  <a:gd name="T93" fmla="*/ 207 h 415"/>
                  <a:gd name="T94" fmla="*/ 406 w 414"/>
                  <a:gd name="T95" fmla="*/ 185 h 415"/>
                  <a:gd name="T96" fmla="*/ 413 w 414"/>
                  <a:gd name="T97" fmla="*/ 171 h 415"/>
                  <a:gd name="T98" fmla="*/ 233 w 414"/>
                  <a:gd name="T99" fmla="*/ 293 h 415"/>
                  <a:gd name="T100" fmla="*/ 122 w 414"/>
                  <a:gd name="T101" fmla="*/ 233 h 415"/>
                  <a:gd name="T102" fmla="*/ 181 w 414"/>
                  <a:gd name="T103" fmla="*/ 122 h 415"/>
                  <a:gd name="T104" fmla="*/ 293 w 414"/>
                  <a:gd name="T105" fmla="*/ 182 h 415"/>
                  <a:gd name="T106" fmla="*/ 233 w 414"/>
                  <a:gd name="T107" fmla="*/ 293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14" h="415">
                    <a:moveTo>
                      <a:pt x="413" y="171"/>
                    </a:moveTo>
                    <a:cubicBezTo>
                      <a:pt x="398" y="124"/>
                      <a:pt x="398" y="124"/>
                      <a:pt x="398" y="124"/>
                    </a:cubicBezTo>
                    <a:cubicBezTo>
                      <a:pt x="397" y="119"/>
                      <a:pt x="391" y="115"/>
                      <a:pt x="385" y="116"/>
                    </a:cubicBezTo>
                    <a:cubicBezTo>
                      <a:pt x="331" y="125"/>
                      <a:pt x="331" y="125"/>
                      <a:pt x="331" y="125"/>
                    </a:cubicBezTo>
                    <a:cubicBezTo>
                      <a:pt x="325" y="117"/>
                      <a:pt x="319" y="109"/>
                      <a:pt x="312" y="102"/>
                    </a:cubicBezTo>
                    <a:cubicBezTo>
                      <a:pt x="332" y="51"/>
                      <a:pt x="332" y="51"/>
                      <a:pt x="332" y="51"/>
                    </a:cubicBezTo>
                    <a:cubicBezTo>
                      <a:pt x="334" y="45"/>
                      <a:pt x="332" y="39"/>
                      <a:pt x="327" y="36"/>
                    </a:cubicBezTo>
                    <a:cubicBezTo>
                      <a:pt x="283" y="13"/>
                      <a:pt x="283" y="13"/>
                      <a:pt x="283" y="13"/>
                    </a:cubicBezTo>
                    <a:cubicBezTo>
                      <a:pt x="278" y="10"/>
                      <a:pt x="272" y="12"/>
                      <a:pt x="268" y="17"/>
                    </a:cubicBezTo>
                    <a:cubicBezTo>
                      <a:pt x="236" y="62"/>
                      <a:pt x="236" y="62"/>
                      <a:pt x="236" y="62"/>
                    </a:cubicBezTo>
                    <a:cubicBezTo>
                      <a:pt x="227" y="60"/>
                      <a:pt x="217" y="59"/>
                      <a:pt x="207" y="59"/>
                    </a:cubicBezTo>
                    <a:cubicBezTo>
                      <a:pt x="184" y="8"/>
                      <a:pt x="184" y="8"/>
                      <a:pt x="184" y="8"/>
                    </a:cubicBezTo>
                    <a:cubicBezTo>
                      <a:pt x="182" y="3"/>
                      <a:pt x="176" y="0"/>
                      <a:pt x="171" y="2"/>
                    </a:cubicBezTo>
                    <a:cubicBezTo>
                      <a:pt x="124" y="16"/>
                      <a:pt x="124" y="16"/>
                      <a:pt x="124" y="16"/>
                    </a:cubicBezTo>
                    <a:cubicBezTo>
                      <a:pt x="118" y="18"/>
                      <a:pt x="115" y="24"/>
                      <a:pt x="116" y="29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16" y="89"/>
                      <a:pt x="109" y="95"/>
                      <a:pt x="102" y="102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5" y="81"/>
                      <a:pt x="39" y="83"/>
                      <a:pt x="36" y="88"/>
                    </a:cubicBezTo>
                    <a:cubicBezTo>
                      <a:pt x="13" y="131"/>
                      <a:pt x="13" y="131"/>
                      <a:pt x="13" y="131"/>
                    </a:cubicBezTo>
                    <a:cubicBezTo>
                      <a:pt x="10" y="136"/>
                      <a:pt x="12" y="143"/>
                      <a:pt x="16" y="146"/>
                    </a:cubicBezTo>
                    <a:cubicBezTo>
                      <a:pt x="61" y="178"/>
                      <a:pt x="61" y="178"/>
                      <a:pt x="61" y="178"/>
                    </a:cubicBezTo>
                    <a:cubicBezTo>
                      <a:pt x="59" y="188"/>
                      <a:pt x="58" y="198"/>
                      <a:pt x="58" y="208"/>
                    </a:cubicBezTo>
                    <a:cubicBezTo>
                      <a:pt x="8" y="230"/>
                      <a:pt x="8" y="230"/>
                      <a:pt x="8" y="230"/>
                    </a:cubicBezTo>
                    <a:cubicBezTo>
                      <a:pt x="3" y="232"/>
                      <a:pt x="0" y="239"/>
                      <a:pt x="2" y="244"/>
                    </a:cubicBezTo>
                    <a:cubicBezTo>
                      <a:pt x="16" y="291"/>
                      <a:pt x="16" y="291"/>
                      <a:pt x="16" y="291"/>
                    </a:cubicBezTo>
                    <a:cubicBezTo>
                      <a:pt x="18" y="296"/>
                      <a:pt x="23" y="300"/>
                      <a:pt x="29" y="299"/>
                    </a:cubicBezTo>
                    <a:cubicBezTo>
                      <a:pt x="83" y="290"/>
                      <a:pt x="83" y="290"/>
                      <a:pt x="83" y="290"/>
                    </a:cubicBezTo>
                    <a:cubicBezTo>
                      <a:pt x="89" y="298"/>
                      <a:pt x="95" y="306"/>
                      <a:pt x="102" y="313"/>
                    </a:cubicBezTo>
                    <a:cubicBezTo>
                      <a:pt x="82" y="364"/>
                      <a:pt x="82" y="364"/>
                      <a:pt x="82" y="364"/>
                    </a:cubicBezTo>
                    <a:cubicBezTo>
                      <a:pt x="80" y="370"/>
                      <a:pt x="83" y="376"/>
                      <a:pt x="88" y="379"/>
                    </a:cubicBezTo>
                    <a:cubicBezTo>
                      <a:pt x="131" y="402"/>
                      <a:pt x="131" y="402"/>
                      <a:pt x="131" y="402"/>
                    </a:cubicBezTo>
                    <a:cubicBezTo>
                      <a:pt x="136" y="404"/>
                      <a:pt x="143" y="403"/>
                      <a:pt x="146" y="398"/>
                    </a:cubicBezTo>
                    <a:cubicBezTo>
                      <a:pt x="178" y="353"/>
                      <a:pt x="178" y="353"/>
                      <a:pt x="178" y="353"/>
                    </a:cubicBezTo>
                    <a:cubicBezTo>
                      <a:pt x="187" y="355"/>
                      <a:pt x="197" y="356"/>
                      <a:pt x="207" y="356"/>
                    </a:cubicBezTo>
                    <a:cubicBezTo>
                      <a:pt x="230" y="407"/>
                      <a:pt x="230" y="407"/>
                      <a:pt x="230" y="407"/>
                    </a:cubicBezTo>
                    <a:cubicBezTo>
                      <a:pt x="232" y="412"/>
                      <a:pt x="238" y="415"/>
                      <a:pt x="244" y="413"/>
                    </a:cubicBezTo>
                    <a:cubicBezTo>
                      <a:pt x="291" y="399"/>
                      <a:pt x="291" y="399"/>
                      <a:pt x="291" y="399"/>
                    </a:cubicBezTo>
                    <a:cubicBezTo>
                      <a:pt x="296" y="397"/>
                      <a:pt x="300" y="391"/>
                      <a:pt x="299" y="386"/>
                    </a:cubicBezTo>
                    <a:cubicBezTo>
                      <a:pt x="290" y="331"/>
                      <a:pt x="290" y="331"/>
                      <a:pt x="290" y="331"/>
                    </a:cubicBezTo>
                    <a:cubicBezTo>
                      <a:pt x="298" y="326"/>
                      <a:pt x="306" y="319"/>
                      <a:pt x="312" y="312"/>
                    </a:cubicBezTo>
                    <a:cubicBezTo>
                      <a:pt x="364" y="332"/>
                      <a:pt x="364" y="332"/>
                      <a:pt x="364" y="332"/>
                    </a:cubicBezTo>
                    <a:cubicBezTo>
                      <a:pt x="369" y="334"/>
                      <a:pt x="376" y="332"/>
                      <a:pt x="378" y="327"/>
                    </a:cubicBezTo>
                    <a:cubicBezTo>
                      <a:pt x="401" y="284"/>
                      <a:pt x="401" y="284"/>
                      <a:pt x="401" y="284"/>
                    </a:cubicBezTo>
                    <a:cubicBezTo>
                      <a:pt x="404" y="279"/>
                      <a:pt x="403" y="272"/>
                      <a:pt x="398" y="269"/>
                    </a:cubicBezTo>
                    <a:cubicBezTo>
                      <a:pt x="353" y="237"/>
                      <a:pt x="353" y="237"/>
                      <a:pt x="353" y="237"/>
                    </a:cubicBezTo>
                    <a:cubicBezTo>
                      <a:pt x="355" y="227"/>
                      <a:pt x="356" y="217"/>
                      <a:pt x="356" y="207"/>
                    </a:cubicBezTo>
                    <a:cubicBezTo>
                      <a:pt x="406" y="185"/>
                      <a:pt x="406" y="185"/>
                      <a:pt x="406" y="185"/>
                    </a:cubicBezTo>
                    <a:cubicBezTo>
                      <a:pt x="411" y="182"/>
                      <a:pt x="414" y="176"/>
                      <a:pt x="413" y="171"/>
                    </a:cubicBezTo>
                    <a:close/>
                    <a:moveTo>
                      <a:pt x="233" y="293"/>
                    </a:moveTo>
                    <a:cubicBezTo>
                      <a:pt x="186" y="307"/>
                      <a:pt x="136" y="280"/>
                      <a:pt x="122" y="233"/>
                    </a:cubicBezTo>
                    <a:cubicBezTo>
                      <a:pt x="108" y="186"/>
                      <a:pt x="134" y="136"/>
                      <a:pt x="181" y="122"/>
                    </a:cubicBezTo>
                    <a:cubicBezTo>
                      <a:pt x="228" y="108"/>
                      <a:pt x="278" y="134"/>
                      <a:pt x="293" y="182"/>
                    </a:cubicBezTo>
                    <a:cubicBezTo>
                      <a:pt x="307" y="229"/>
                      <a:pt x="280" y="278"/>
                      <a:pt x="233" y="2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 panose="020B0503020204020204" pitchFamily="34" charset="-122"/>
                  <a:ea typeface="Microsoft YaHei UI" panose="020B0503020204020204" charset="-122"/>
                </a:endParaRPr>
              </a:p>
            </p:txBody>
          </p:sp>
        </p:grpSp>
        <p:sp>
          <p:nvSpPr>
            <p:cNvPr id="79" name="MH_SubTitle_2"/>
            <p:cNvSpPr txBox="1"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5788357" y="2612363"/>
              <a:ext cx="467120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defRPr/>
              </a:pPr>
              <a:r>
                <a:rPr lang="zh-CN" altLang="en-US" sz="1800" dirty="0">
                  <a:solidFill>
                    <a:srgbClr val="002060"/>
                  </a:solidFill>
                </a:rPr>
                <a:t>后端</a:t>
              </a:r>
            </a:p>
          </p:txBody>
        </p:sp>
        <p:cxnSp>
          <p:nvCxnSpPr>
            <p:cNvPr id="105" name="Straight Connector 5"/>
            <p:cNvCxnSpPr/>
            <p:nvPr/>
          </p:nvCxnSpPr>
          <p:spPr>
            <a:xfrm>
              <a:off x="5382685" y="3165632"/>
              <a:ext cx="12784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组合 112"/>
          <p:cNvGrpSpPr/>
          <p:nvPr/>
        </p:nvGrpSpPr>
        <p:grpSpPr>
          <a:xfrm>
            <a:off x="3169710" y="1982551"/>
            <a:ext cx="1278465" cy="1183081"/>
            <a:chOff x="7890935" y="1842851"/>
            <a:chExt cx="1278465" cy="1183081"/>
          </a:xfrm>
        </p:grpSpPr>
        <p:sp>
          <p:nvSpPr>
            <p:cNvPr id="80" name="MH_SubTitle_2"/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8309629" y="2472663"/>
              <a:ext cx="488296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defRPr/>
              </a:pPr>
              <a:r>
                <a:rPr lang="zh-CN" altLang="en-US" sz="1800" dirty="0">
                  <a:solidFill>
                    <a:srgbClr val="002060"/>
                  </a:solidFill>
                </a:rPr>
                <a:t>前端</a:t>
              </a:r>
            </a:p>
          </p:txBody>
        </p:sp>
        <p:sp>
          <p:nvSpPr>
            <p:cNvPr id="90" name="Freeform 69"/>
            <p:cNvSpPr>
              <a:spLocks noEditPoints="1"/>
            </p:cNvSpPr>
            <p:nvPr/>
          </p:nvSpPr>
          <p:spPr bwMode="auto">
            <a:xfrm>
              <a:off x="8248601" y="1842851"/>
              <a:ext cx="563133" cy="563133"/>
            </a:xfrm>
            <a:custGeom>
              <a:avLst/>
              <a:gdLst>
                <a:gd name="T0" fmla="*/ 0 w 208"/>
                <a:gd name="T1" fmla="*/ 208 h 208"/>
                <a:gd name="T2" fmla="*/ 29 w 208"/>
                <a:gd name="T3" fmla="*/ 120 h 208"/>
                <a:gd name="T4" fmla="*/ 111 w 208"/>
                <a:gd name="T5" fmla="*/ 38 h 208"/>
                <a:gd name="T6" fmla="*/ 118 w 208"/>
                <a:gd name="T7" fmla="*/ 46 h 208"/>
                <a:gd name="T8" fmla="*/ 38 w 208"/>
                <a:gd name="T9" fmla="*/ 126 h 208"/>
                <a:gd name="T10" fmla="*/ 34 w 208"/>
                <a:gd name="T11" fmla="*/ 121 h 208"/>
                <a:gd name="T12" fmla="*/ 34 w 208"/>
                <a:gd name="T13" fmla="*/ 121 h 208"/>
                <a:gd name="T14" fmla="*/ 30 w 208"/>
                <a:gd name="T15" fmla="*/ 133 h 208"/>
                <a:gd name="T16" fmla="*/ 25 w 208"/>
                <a:gd name="T17" fmla="*/ 146 h 208"/>
                <a:gd name="T18" fmla="*/ 21 w 208"/>
                <a:gd name="T19" fmla="*/ 158 h 208"/>
                <a:gd name="T20" fmla="*/ 19 w 208"/>
                <a:gd name="T21" fmla="*/ 166 h 208"/>
                <a:gd name="T22" fmla="*/ 16 w 208"/>
                <a:gd name="T23" fmla="*/ 173 h 208"/>
                <a:gd name="T24" fmla="*/ 28 w 208"/>
                <a:gd name="T25" fmla="*/ 180 h 208"/>
                <a:gd name="T26" fmla="*/ 35 w 208"/>
                <a:gd name="T27" fmla="*/ 192 h 208"/>
                <a:gd name="T28" fmla="*/ 87 w 208"/>
                <a:gd name="T29" fmla="*/ 174 h 208"/>
                <a:gd name="T30" fmla="*/ 87 w 208"/>
                <a:gd name="T31" fmla="*/ 174 h 208"/>
                <a:gd name="T32" fmla="*/ 82 w 208"/>
                <a:gd name="T33" fmla="*/ 170 h 208"/>
                <a:gd name="T34" fmla="*/ 162 w 208"/>
                <a:gd name="T35" fmla="*/ 90 h 208"/>
                <a:gd name="T36" fmla="*/ 170 w 208"/>
                <a:gd name="T37" fmla="*/ 97 h 208"/>
                <a:gd name="T38" fmla="*/ 88 w 208"/>
                <a:gd name="T39" fmla="*/ 179 h 208"/>
                <a:gd name="T40" fmla="*/ 0 w 208"/>
                <a:gd name="T41" fmla="*/ 208 h 208"/>
                <a:gd name="T42" fmla="*/ 48 w 208"/>
                <a:gd name="T43" fmla="*/ 135 h 208"/>
                <a:gd name="T44" fmla="*/ 128 w 208"/>
                <a:gd name="T45" fmla="*/ 55 h 208"/>
                <a:gd name="T46" fmla="*/ 136 w 208"/>
                <a:gd name="T47" fmla="*/ 63 h 208"/>
                <a:gd name="T48" fmla="*/ 55 w 208"/>
                <a:gd name="T49" fmla="*/ 143 h 208"/>
                <a:gd name="T50" fmla="*/ 48 w 208"/>
                <a:gd name="T51" fmla="*/ 135 h 208"/>
                <a:gd name="T52" fmla="*/ 65 w 208"/>
                <a:gd name="T53" fmla="*/ 153 h 208"/>
                <a:gd name="T54" fmla="*/ 145 w 208"/>
                <a:gd name="T55" fmla="*/ 72 h 208"/>
                <a:gd name="T56" fmla="*/ 153 w 208"/>
                <a:gd name="T57" fmla="*/ 80 h 208"/>
                <a:gd name="T58" fmla="*/ 73 w 208"/>
                <a:gd name="T59" fmla="*/ 160 h 208"/>
                <a:gd name="T60" fmla="*/ 65 w 208"/>
                <a:gd name="T61" fmla="*/ 153 h 208"/>
                <a:gd name="T62" fmla="*/ 118 w 208"/>
                <a:gd name="T63" fmla="*/ 31 h 208"/>
                <a:gd name="T64" fmla="*/ 126 w 208"/>
                <a:gd name="T65" fmla="*/ 24 h 208"/>
                <a:gd name="T66" fmla="*/ 185 w 208"/>
                <a:gd name="T67" fmla="*/ 82 h 208"/>
                <a:gd name="T68" fmla="*/ 177 w 208"/>
                <a:gd name="T69" fmla="*/ 90 h 208"/>
                <a:gd name="T70" fmla="*/ 118 w 208"/>
                <a:gd name="T71" fmla="*/ 31 h 208"/>
                <a:gd name="T72" fmla="*/ 133 w 208"/>
                <a:gd name="T73" fmla="*/ 16 h 208"/>
                <a:gd name="T74" fmla="*/ 140 w 208"/>
                <a:gd name="T75" fmla="*/ 9 h 208"/>
                <a:gd name="T76" fmla="*/ 151 w 208"/>
                <a:gd name="T77" fmla="*/ 2 h 208"/>
                <a:gd name="T78" fmla="*/ 162 w 208"/>
                <a:gd name="T79" fmla="*/ 0 h 208"/>
                <a:gd name="T80" fmla="*/ 185 w 208"/>
                <a:gd name="T81" fmla="*/ 9 h 208"/>
                <a:gd name="T82" fmla="*/ 199 w 208"/>
                <a:gd name="T83" fmla="*/ 24 h 208"/>
                <a:gd name="T84" fmla="*/ 208 w 208"/>
                <a:gd name="T85" fmla="*/ 46 h 208"/>
                <a:gd name="T86" fmla="*/ 206 w 208"/>
                <a:gd name="T87" fmla="*/ 57 h 208"/>
                <a:gd name="T88" fmla="*/ 199 w 208"/>
                <a:gd name="T89" fmla="*/ 68 h 208"/>
                <a:gd name="T90" fmla="*/ 192 w 208"/>
                <a:gd name="T91" fmla="*/ 75 h 208"/>
                <a:gd name="T92" fmla="*/ 133 w 208"/>
                <a:gd name="T93" fmla="*/ 1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8" h="208">
                  <a:moveTo>
                    <a:pt x="0" y="208"/>
                  </a:moveTo>
                  <a:cubicBezTo>
                    <a:pt x="29" y="120"/>
                    <a:pt x="29" y="120"/>
                    <a:pt x="29" y="120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2" y="125"/>
                    <a:pt x="31" y="129"/>
                    <a:pt x="30" y="133"/>
                  </a:cubicBezTo>
                  <a:cubicBezTo>
                    <a:pt x="28" y="137"/>
                    <a:pt x="27" y="142"/>
                    <a:pt x="25" y="146"/>
                  </a:cubicBezTo>
                  <a:cubicBezTo>
                    <a:pt x="24" y="150"/>
                    <a:pt x="22" y="154"/>
                    <a:pt x="21" y="158"/>
                  </a:cubicBezTo>
                  <a:cubicBezTo>
                    <a:pt x="20" y="161"/>
                    <a:pt x="19" y="164"/>
                    <a:pt x="19" y="166"/>
                  </a:cubicBezTo>
                  <a:cubicBezTo>
                    <a:pt x="16" y="173"/>
                    <a:pt x="16" y="173"/>
                    <a:pt x="16" y="173"/>
                  </a:cubicBezTo>
                  <a:cubicBezTo>
                    <a:pt x="19" y="173"/>
                    <a:pt x="23" y="175"/>
                    <a:pt x="28" y="180"/>
                  </a:cubicBezTo>
                  <a:cubicBezTo>
                    <a:pt x="32" y="185"/>
                    <a:pt x="35" y="188"/>
                    <a:pt x="35" y="192"/>
                  </a:cubicBezTo>
                  <a:cubicBezTo>
                    <a:pt x="87" y="174"/>
                    <a:pt x="87" y="174"/>
                    <a:pt x="87" y="174"/>
                  </a:cubicBezTo>
                  <a:cubicBezTo>
                    <a:pt x="87" y="174"/>
                    <a:pt x="87" y="174"/>
                    <a:pt x="87" y="174"/>
                  </a:cubicBezTo>
                  <a:cubicBezTo>
                    <a:pt x="82" y="170"/>
                    <a:pt x="82" y="170"/>
                    <a:pt x="82" y="170"/>
                  </a:cubicBezTo>
                  <a:cubicBezTo>
                    <a:pt x="162" y="90"/>
                    <a:pt x="162" y="90"/>
                    <a:pt x="162" y="90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88" y="179"/>
                    <a:pt x="88" y="179"/>
                    <a:pt x="88" y="179"/>
                  </a:cubicBezTo>
                  <a:lnTo>
                    <a:pt x="0" y="208"/>
                  </a:lnTo>
                  <a:close/>
                  <a:moveTo>
                    <a:pt x="48" y="135"/>
                  </a:moveTo>
                  <a:cubicBezTo>
                    <a:pt x="128" y="55"/>
                    <a:pt x="128" y="55"/>
                    <a:pt x="128" y="55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55" y="143"/>
                    <a:pt x="55" y="143"/>
                    <a:pt x="55" y="143"/>
                  </a:cubicBezTo>
                  <a:lnTo>
                    <a:pt x="48" y="135"/>
                  </a:lnTo>
                  <a:close/>
                  <a:moveTo>
                    <a:pt x="65" y="153"/>
                  </a:moveTo>
                  <a:cubicBezTo>
                    <a:pt x="145" y="72"/>
                    <a:pt x="145" y="72"/>
                    <a:pt x="145" y="72"/>
                  </a:cubicBezTo>
                  <a:cubicBezTo>
                    <a:pt x="153" y="80"/>
                    <a:pt x="153" y="80"/>
                    <a:pt x="153" y="80"/>
                  </a:cubicBezTo>
                  <a:cubicBezTo>
                    <a:pt x="73" y="160"/>
                    <a:pt x="73" y="160"/>
                    <a:pt x="73" y="160"/>
                  </a:cubicBezTo>
                  <a:lnTo>
                    <a:pt x="65" y="153"/>
                  </a:lnTo>
                  <a:close/>
                  <a:moveTo>
                    <a:pt x="118" y="31"/>
                  </a:moveTo>
                  <a:cubicBezTo>
                    <a:pt x="126" y="24"/>
                    <a:pt x="126" y="24"/>
                    <a:pt x="126" y="24"/>
                  </a:cubicBezTo>
                  <a:cubicBezTo>
                    <a:pt x="185" y="82"/>
                    <a:pt x="185" y="82"/>
                    <a:pt x="185" y="82"/>
                  </a:cubicBezTo>
                  <a:cubicBezTo>
                    <a:pt x="177" y="90"/>
                    <a:pt x="177" y="90"/>
                    <a:pt x="177" y="90"/>
                  </a:cubicBezTo>
                  <a:lnTo>
                    <a:pt x="118" y="31"/>
                  </a:lnTo>
                  <a:close/>
                  <a:moveTo>
                    <a:pt x="133" y="16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3" y="6"/>
                    <a:pt x="147" y="3"/>
                    <a:pt x="151" y="2"/>
                  </a:cubicBezTo>
                  <a:cubicBezTo>
                    <a:pt x="154" y="0"/>
                    <a:pt x="158" y="0"/>
                    <a:pt x="162" y="0"/>
                  </a:cubicBezTo>
                  <a:cubicBezTo>
                    <a:pt x="171" y="0"/>
                    <a:pt x="178" y="3"/>
                    <a:pt x="185" y="9"/>
                  </a:cubicBezTo>
                  <a:cubicBezTo>
                    <a:pt x="199" y="24"/>
                    <a:pt x="199" y="24"/>
                    <a:pt x="199" y="24"/>
                  </a:cubicBezTo>
                  <a:cubicBezTo>
                    <a:pt x="205" y="30"/>
                    <a:pt x="208" y="37"/>
                    <a:pt x="208" y="46"/>
                  </a:cubicBezTo>
                  <a:cubicBezTo>
                    <a:pt x="208" y="50"/>
                    <a:pt x="208" y="54"/>
                    <a:pt x="206" y="57"/>
                  </a:cubicBezTo>
                  <a:cubicBezTo>
                    <a:pt x="205" y="61"/>
                    <a:pt x="202" y="65"/>
                    <a:pt x="199" y="68"/>
                  </a:cubicBezTo>
                  <a:cubicBezTo>
                    <a:pt x="192" y="75"/>
                    <a:pt x="192" y="75"/>
                    <a:pt x="192" y="75"/>
                  </a:cubicBezTo>
                  <a:lnTo>
                    <a:pt x="133" y="16"/>
                  </a:lnTo>
                  <a:close/>
                </a:path>
              </a:pathLst>
            </a:custGeom>
            <a:solidFill>
              <a:srgbClr val="063D5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cxnSp>
          <p:nvCxnSpPr>
            <p:cNvPr id="107" name="Straight Connector 5"/>
            <p:cNvCxnSpPr/>
            <p:nvPr/>
          </p:nvCxnSpPr>
          <p:spPr>
            <a:xfrm>
              <a:off x="7890935" y="3025932"/>
              <a:ext cx="12784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118"/>
          <p:cNvGrpSpPr/>
          <p:nvPr/>
        </p:nvGrpSpPr>
        <p:grpSpPr>
          <a:xfrm>
            <a:off x="956735" y="1976608"/>
            <a:ext cx="1278465" cy="1189024"/>
            <a:chOff x="956735" y="1976608"/>
            <a:chExt cx="1278465" cy="1189024"/>
          </a:xfrm>
        </p:grpSpPr>
        <p:sp>
          <p:nvSpPr>
            <p:cNvPr id="75" name="Freeform 76"/>
            <p:cNvSpPr>
              <a:spLocks noEditPoints="1"/>
            </p:cNvSpPr>
            <p:nvPr/>
          </p:nvSpPr>
          <p:spPr bwMode="auto">
            <a:xfrm>
              <a:off x="1267975" y="1976608"/>
              <a:ext cx="655984" cy="588949"/>
            </a:xfrm>
            <a:custGeom>
              <a:avLst/>
              <a:gdLst>
                <a:gd name="T0" fmla="*/ 0 w 208"/>
                <a:gd name="T1" fmla="*/ 86 h 187"/>
                <a:gd name="T2" fmla="*/ 1 w 208"/>
                <a:gd name="T3" fmla="*/ 84 h 187"/>
                <a:gd name="T4" fmla="*/ 3 w 208"/>
                <a:gd name="T5" fmla="*/ 83 h 187"/>
                <a:gd name="T6" fmla="*/ 31 w 208"/>
                <a:gd name="T7" fmla="*/ 83 h 187"/>
                <a:gd name="T8" fmla="*/ 31 w 208"/>
                <a:gd name="T9" fmla="*/ 119 h 187"/>
                <a:gd name="T10" fmla="*/ 35 w 208"/>
                <a:gd name="T11" fmla="*/ 131 h 187"/>
                <a:gd name="T12" fmla="*/ 45 w 208"/>
                <a:gd name="T13" fmla="*/ 135 h 187"/>
                <a:gd name="T14" fmla="*/ 46 w 208"/>
                <a:gd name="T15" fmla="*/ 135 h 187"/>
                <a:gd name="T16" fmla="*/ 67 w 208"/>
                <a:gd name="T17" fmla="*/ 135 h 187"/>
                <a:gd name="T18" fmla="*/ 111 w 208"/>
                <a:gd name="T19" fmla="*/ 134 h 187"/>
                <a:gd name="T20" fmla="*/ 111 w 208"/>
                <a:gd name="T21" fmla="*/ 162 h 187"/>
                <a:gd name="T22" fmla="*/ 110 w 208"/>
                <a:gd name="T23" fmla="*/ 165 h 187"/>
                <a:gd name="T24" fmla="*/ 107 w 208"/>
                <a:gd name="T25" fmla="*/ 166 h 187"/>
                <a:gd name="T26" fmla="*/ 41 w 208"/>
                <a:gd name="T27" fmla="*/ 166 h 187"/>
                <a:gd name="T28" fmla="*/ 21 w 208"/>
                <a:gd name="T29" fmla="*/ 187 h 187"/>
                <a:gd name="T30" fmla="*/ 21 w 208"/>
                <a:gd name="T31" fmla="*/ 166 h 187"/>
                <a:gd name="T32" fmla="*/ 3 w 208"/>
                <a:gd name="T33" fmla="*/ 166 h 187"/>
                <a:gd name="T34" fmla="*/ 1 w 208"/>
                <a:gd name="T35" fmla="*/ 165 h 187"/>
                <a:gd name="T36" fmla="*/ 0 w 208"/>
                <a:gd name="T37" fmla="*/ 162 h 187"/>
                <a:gd name="T38" fmla="*/ 0 w 208"/>
                <a:gd name="T39" fmla="*/ 86 h 187"/>
                <a:gd name="T40" fmla="*/ 41 w 208"/>
                <a:gd name="T41" fmla="*/ 5 h 187"/>
                <a:gd name="T42" fmla="*/ 43 w 208"/>
                <a:gd name="T43" fmla="*/ 1 h 187"/>
                <a:gd name="T44" fmla="*/ 47 w 208"/>
                <a:gd name="T45" fmla="*/ 0 h 187"/>
                <a:gd name="T46" fmla="*/ 203 w 208"/>
                <a:gd name="T47" fmla="*/ 0 h 187"/>
                <a:gd name="T48" fmla="*/ 206 w 208"/>
                <a:gd name="T49" fmla="*/ 1 h 187"/>
                <a:gd name="T50" fmla="*/ 208 w 208"/>
                <a:gd name="T51" fmla="*/ 5 h 187"/>
                <a:gd name="T52" fmla="*/ 208 w 208"/>
                <a:gd name="T53" fmla="*/ 119 h 187"/>
                <a:gd name="T54" fmla="*/ 206 w 208"/>
                <a:gd name="T55" fmla="*/ 123 h 187"/>
                <a:gd name="T56" fmla="*/ 203 w 208"/>
                <a:gd name="T57" fmla="*/ 124 h 187"/>
                <a:gd name="T58" fmla="*/ 177 w 208"/>
                <a:gd name="T59" fmla="*/ 124 h 187"/>
                <a:gd name="T60" fmla="*/ 177 w 208"/>
                <a:gd name="T61" fmla="*/ 156 h 187"/>
                <a:gd name="T62" fmla="*/ 145 w 208"/>
                <a:gd name="T63" fmla="*/ 124 h 187"/>
                <a:gd name="T64" fmla="*/ 47 w 208"/>
                <a:gd name="T65" fmla="*/ 124 h 187"/>
                <a:gd name="T66" fmla="*/ 43 w 208"/>
                <a:gd name="T67" fmla="*/ 123 h 187"/>
                <a:gd name="T68" fmla="*/ 41 w 208"/>
                <a:gd name="T69" fmla="*/ 119 h 187"/>
                <a:gd name="T70" fmla="*/ 41 w 208"/>
                <a:gd name="T71" fmla="*/ 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8" h="187">
                  <a:moveTo>
                    <a:pt x="0" y="86"/>
                  </a:moveTo>
                  <a:cubicBezTo>
                    <a:pt x="0" y="85"/>
                    <a:pt x="0" y="84"/>
                    <a:pt x="1" y="84"/>
                  </a:cubicBezTo>
                  <a:cubicBezTo>
                    <a:pt x="2" y="83"/>
                    <a:pt x="2" y="83"/>
                    <a:pt x="3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1" y="124"/>
                    <a:pt x="32" y="128"/>
                    <a:pt x="35" y="131"/>
                  </a:cubicBezTo>
                  <a:cubicBezTo>
                    <a:pt x="37" y="133"/>
                    <a:pt x="41" y="135"/>
                    <a:pt x="45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9" y="135"/>
                    <a:pt x="56" y="135"/>
                    <a:pt x="67" y="135"/>
                  </a:cubicBezTo>
                  <a:cubicBezTo>
                    <a:pt x="78" y="135"/>
                    <a:pt x="92" y="134"/>
                    <a:pt x="111" y="134"/>
                  </a:cubicBezTo>
                  <a:cubicBezTo>
                    <a:pt x="111" y="162"/>
                    <a:pt x="111" y="162"/>
                    <a:pt x="111" y="162"/>
                  </a:cubicBezTo>
                  <a:cubicBezTo>
                    <a:pt x="111" y="163"/>
                    <a:pt x="110" y="164"/>
                    <a:pt x="110" y="165"/>
                  </a:cubicBezTo>
                  <a:cubicBezTo>
                    <a:pt x="109" y="166"/>
                    <a:pt x="108" y="166"/>
                    <a:pt x="107" y="166"/>
                  </a:cubicBezTo>
                  <a:cubicBezTo>
                    <a:pt x="41" y="166"/>
                    <a:pt x="41" y="166"/>
                    <a:pt x="41" y="166"/>
                  </a:cubicBezTo>
                  <a:cubicBezTo>
                    <a:pt x="21" y="187"/>
                    <a:pt x="21" y="187"/>
                    <a:pt x="21" y="187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3" y="166"/>
                    <a:pt x="3" y="166"/>
                    <a:pt x="3" y="166"/>
                  </a:cubicBezTo>
                  <a:cubicBezTo>
                    <a:pt x="2" y="166"/>
                    <a:pt x="2" y="166"/>
                    <a:pt x="1" y="165"/>
                  </a:cubicBezTo>
                  <a:cubicBezTo>
                    <a:pt x="0" y="164"/>
                    <a:pt x="0" y="163"/>
                    <a:pt x="0" y="162"/>
                  </a:cubicBezTo>
                  <a:lnTo>
                    <a:pt x="0" y="86"/>
                  </a:lnTo>
                  <a:close/>
                  <a:moveTo>
                    <a:pt x="41" y="5"/>
                  </a:moveTo>
                  <a:cubicBezTo>
                    <a:pt x="41" y="3"/>
                    <a:pt x="42" y="2"/>
                    <a:pt x="43" y="1"/>
                  </a:cubicBezTo>
                  <a:cubicBezTo>
                    <a:pt x="44" y="0"/>
                    <a:pt x="45" y="0"/>
                    <a:pt x="47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4" y="0"/>
                    <a:pt x="205" y="0"/>
                    <a:pt x="206" y="1"/>
                  </a:cubicBezTo>
                  <a:cubicBezTo>
                    <a:pt x="207" y="2"/>
                    <a:pt x="208" y="3"/>
                    <a:pt x="208" y="5"/>
                  </a:cubicBezTo>
                  <a:cubicBezTo>
                    <a:pt x="208" y="119"/>
                    <a:pt x="208" y="119"/>
                    <a:pt x="208" y="119"/>
                  </a:cubicBezTo>
                  <a:cubicBezTo>
                    <a:pt x="208" y="121"/>
                    <a:pt x="207" y="122"/>
                    <a:pt x="206" y="123"/>
                  </a:cubicBezTo>
                  <a:cubicBezTo>
                    <a:pt x="205" y="124"/>
                    <a:pt x="204" y="124"/>
                    <a:pt x="203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7" y="156"/>
                    <a:pt x="177" y="156"/>
                    <a:pt x="177" y="156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47" y="124"/>
                    <a:pt x="47" y="124"/>
                    <a:pt x="47" y="124"/>
                  </a:cubicBezTo>
                  <a:cubicBezTo>
                    <a:pt x="45" y="124"/>
                    <a:pt x="44" y="124"/>
                    <a:pt x="43" y="123"/>
                  </a:cubicBezTo>
                  <a:cubicBezTo>
                    <a:pt x="42" y="122"/>
                    <a:pt x="41" y="121"/>
                    <a:pt x="41" y="119"/>
                  </a:cubicBezTo>
                  <a:lnTo>
                    <a:pt x="41" y="5"/>
                  </a:lnTo>
                  <a:close/>
                </a:path>
              </a:pathLst>
            </a:custGeom>
            <a:solidFill>
              <a:srgbClr val="063D5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1" name="MH_SubTitle_2"/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1378877" y="2612363"/>
              <a:ext cx="564223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defRPr/>
              </a:pPr>
              <a:r>
                <a:rPr lang="zh-CN" altLang="en-US" sz="2000" dirty="0">
                  <a:solidFill>
                    <a:srgbClr val="002060"/>
                  </a:solidFill>
                </a:rPr>
                <a:t>产品</a:t>
              </a:r>
            </a:p>
          </p:txBody>
        </p:sp>
        <p:cxnSp>
          <p:nvCxnSpPr>
            <p:cNvPr id="108" name="Straight Connector 5"/>
            <p:cNvCxnSpPr/>
            <p:nvPr/>
          </p:nvCxnSpPr>
          <p:spPr>
            <a:xfrm>
              <a:off x="956735" y="3165632"/>
              <a:ext cx="12784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204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4073">
        <p14:reveal/>
      </p:transition>
    </mc:Choice>
    <mc:Fallback xmlns="">
      <p:transition spd="slow" advTm="4073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合并 4"/>
          <p:cNvSpPr/>
          <p:nvPr/>
        </p:nvSpPr>
        <p:spPr>
          <a:xfrm>
            <a:off x="3286364" y="2382387"/>
            <a:ext cx="5387165" cy="2886337"/>
          </a:xfrm>
          <a:prstGeom prst="flowChartMerg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4086488666"/>
              </p:ext>
            </p:extLst>
          </p:nvPr>
        </p:nvGraphicFramePr>
        <p:xfrm>
          <a:off x="2156080" y="1507693"/>
          <a:ext cx="7357100" cy="1899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890841589"/>
              </p:ext>
            </p:extLst>
          </p:nvPr>
        </p:nvGraphicFramePr>
        <p:xfrm>
          <a:off x="3366255" y="4343662"/>
          <a:ext cx="5271724" cy="191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234963" y="3368435"/>
            <a:ext cx="1560769" cy="830997"/>
          </a:xfrm>
          <a:prstGeom prst="rect">
            <a:avLst/>
          </a:prstGeom>
          <a:noFill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</a:rPr>
              <a:t>魔颗粒</a:t>
            </a:r>
            <a:endParaRPr lang="en-US" altLang="zh-CN" sz="24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</a:rPr>
              <a:t>配置工具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idx="4294967295"/>
          </p:nvPr>
        </p:nvSpPr>
        <p:spPr>
          <a:xfrm>
            <a:off x="941033" y="219075"/>
            <a:ext cx="6132513" cy="519113"/>
          </a:xfrm>
          <a:prstGeom prst="rect">
            <a:avLst/>
          </a:prstGeom>
        </p:spPr>
        <p:txBody>
          <a:bodyPr/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通过配置完成而不是开发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75191" y="240479"/>
            <a:ext cx="488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2">
                    <a:lumMod val="75000"/>
                  </a:schemeClr>
                </a:solidFill>
              </a:rPr>
              <a:t>—</a:t>
            </a:r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</a:rPr>
              <a:t>将原有的开发流程缩短一半</a:t>
            </a:r>
            <a:r>
              <a:rPr lang="en-US" altLang="zh-CN" sz="2800" b="1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zh-CN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246888" y="4950315"/>
            <a:ext cx="1537068" cy="759618"/>
            <a:chOff x="5662267" y="615372"/>
            <a:chExt cx="1660254" cy="820497"/>
          </a:xfrm>
          <a:scene3d>
            <a:camera prst="orthographicFront"/>
            <a:lightRig rig="flat" dir="t"/>
          </a:scene3d>
        </p:grpSpPr>
        <p:sp>
          <p:nvSpPr>
            <p:cNvPr id="10" name="圆角矩形 9"/>
            <p:cNvSpPr/>
            <p:nvPr/>
          </p:nvSpPr>
          <p:spPr>
            <a:xfrm>
              <a:off x="5662267" y="615372"/>
              <a:ext cx="1660254" cy="820497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圆角矩形 4"/>
            <p:cNvSpPr/>
            <p:nvPr/>
          </p:nvSpPr>
          <p:spPr>
            <a:xfrm>
              <a:off x="5702320" y="655425"/>
              <a:ext cx="1580148" cy="74039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dirty="0"/>
                <a:t>配置</a:t>
              </a:r>
              <a:endParaRPr lang="zh-CN" altLang="en-US" sz="2000" kern="12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59889" y="2078555"/>
            <a:ext cx="1581516" cy="766309"/>
            <a:chOff x="81071" y="620793"/>
            <a:chExt cx="1708265" cy="827724"/>
          </a:xfrm>
        </p:grpSpPr>
        <p:sp>
          <p:nvSpPr>
            <p:cNvPr id="16" name="圆角矩形 15"/>
            <p:cNvSpPr/>
            <p:nvPr/>
          </p:nvSpPr>
          <p:spPr>
            <a:xfrm>
              <a:off x="81071" y="620793"/>
              <a:ext cx="1708265" cy="82772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4"/>
            <p:cNvSpPr/>
            <p:nvPr/>
          </p:nvSpPr>
          <p:spPr>
            <a:xfrm>
              <a:off x="121477" y="661199"/>
              <a:ext cx="1627453" cy="7469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/>
                <a:t>产品设计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501921" y="2060799"/>
            <a:ext cx="1581516" cy="766309"/>
            <a:chOff x="3860483" y="620793"/>
            <a:chExt cx="1708265" cy="827724"/>
          </a:xfrm>
        </p:grpSpPr>
        <p:sp>
          <p:nvSpPr>
            <p:cNvPr id="14" name="圆角矩形 13"/>
            <p:cNvSpPr/>
            <p:nvPr/>
          </p:nvSpPr>
          <p:spPr>
            <a:xfrm>
              <a:off x="3860483" y="620793"/>
              <a:ext cx="1708265" cy="82772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圆角矩形 6"/>
            <p:cNvSpPr/>
            <p:nvPr/>
          </p:nvSpPr>
          <p:spPr>
            <a:xfrm>
              <a:off x="3900889" y="661199"/>
              <a:ext cx="1627453" cy="7469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/>
                <a:t>上线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8326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510557"/>
              </p:ext>
            </p:extLst>
          </p:nvPr>
        </p:nvGraphicFramePr>
        <p:xfrm>
          <a:off x="301771" y="987095"/>
          <a:ext cx="11698046" cy="52462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8993">
                  <a:extLst>
                    <a:ext uri="{9D8B030D-6E8A-4147-A177-3AD203B41FA5}">
                      <a16:colId xmlns:a16="http://schemas.microsoft.com/office/drawing/2014/main" val="392755936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3131922593"/>
                    </a:ext>
                  </a:extLst>
                </a:gridCol>
                <a:gridCol w="1468582">
                  <a:extLst>
                    <a:ext uri="{9D8B030D-6E8A-4147-A177-3AD203B41FA5}">
                      <a16:colId xmlns:a16="http://schemas.microsoft.com/office/drawing/2014/main" val="503082358"/>
                    </a:ext>
                  </a:extLst>
                </a:gridCol>
                <a:gridCol w="1390996">
                  <a:extLst>
                    <a:ext uri="{9D8B030D-6E8A-4147-A177-3AD203B41FA5}">
                      <a16:colId xmlns:a16="http://schemas.microsoft.com/office/drawing/2014/main" val="436199689"/>
                    </a:ext>
                  </a:extLst>
                </a:gridCol>
                <a:gridCol w="1298167">
                  <a:extLst>
                    <a:ext uri="{9D8B030D-6E8A-4147-A177-3AD203B41FA5}">
                      <a16:colId xmlns:a16="http://schemas.microsoft.com/office/drawing/2014/main" val="2614142593"/>
                    </a:ext>
                  </a:extLst>
                </a:gridCol>
                <a:gridCol w="1407607">
                  <a:extLst>
                    <a:ext uri="{9D8B030D-6E8A-4147-A177-3AD203B41FA5}">
                      <a16:colId xmlns:a16="http://schemas.microsoft.com/office/drawing/2014/main" val="3280948651"/>
                    </a:ext>
                  </a:extLst>
                </a:gridCol>
                <a:gridCol w="1348066">
                  <a:extLst>
                    <a:ext uri="{9D8B030D-6E8A-4147-A177-3AD203B41FA5}">
                      <a16:colId xmlns:a16="http://schemas.microsoft.com/office/drawing/2014/main" val="3516796899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309003149"/>
                    </a:ext>
                  </a:extLst>
                </a:gridCol>
                <a:gridCol w="1115917">
                  <a:extLst>
                    <a:ext uri="{9D8B030D-6E8A-4147-A177-3AD203B41FA5}">
                      <a16:colId xmlns:a16="http://schemas.microsoft.com/office/drawing/2014/main" val="3984622670"/>
                    </a:ext>
                  </a:extLst>
                </a:gridCol>
              </a:tblGrid>
              <a:tr h="2598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u="none" strike="noStrike">
                          <a:solidFill>
                            <a:schemeClr val="tx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魔颗粒</a:t>
                      </a:r>
                      <a:endParaRPr lang="zh-CN" altLang="en-US" sz="1600" b="1" i="0" u="none" strike="noStrike">
                        <a:solidFill>
                          <a:schemeClr val="tx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OUTSYSTEMS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u="none" strike="noStrike" dirty="0">
                          <a:solidFill>
                            <a:schemeClr val="tx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App Maker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u="none" strike="noStrike">
                          <a:solidFill>
                            <a:schemeClr val="tx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Power Apps</a:t>
                      </a:r>
                      <a:endParaRPr lang="en-GB" sz="1600" b="1" i="0" u="none" strike="noStrike">
                        <a:solidFill>
                          <a:schemeClr val="tx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u="none" strike="noStrike">
                          <a:solidFill>
                            <a:schemeClr val="tx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App Sheet</a:t>
                      </a:r>
                      <a:endParaRPr lang="en-GB" sz="1600" b="1" i="0" u="none" strike="noStrike">
                        <a:solidFill>
                          <a:schemeClr val="tx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600" u="none" strike="noStrike">
                          <a:solidFill>
                            <a:schemeClr val="tx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Thunkable</a:t>
                      </a:r>
                      <a:endParaRPr lang="en-GB" sz="1600" b="1" i="0" u="none" strike="noStrike">
                        <a:solidFill>
                          <a:schemeClr val="tx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u="none" strike="noStrike" dirty="0">
                          <a:solidFill>
                            <a:schemeClr val="tx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氚云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u="none" strike="noStrike" dirty="0">
                          <a:solidFill>
                            <a:schemeClr val="tx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搭搭云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255113"/>
                  </a:ext>
                </a:extLst>
              </a:tr>
              <a:tr h="86089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简介</a:t>
                      </a:r>
                      <a:endParaRPr lang="zh-CN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上海火嘉网络科技有限公司，成立于</a:t>
                      </a:r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2013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年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成立于</a:t>
                      </a:r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2001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年的美国公司。估值</a:t>
                      </a:r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亿美金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Google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旗下在线制作</a:t>
                      </a: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APP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工具，</a:t>
                      </a:r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年</a:t>
                      </a:r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月</a:t>
                      </a:r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日正式上线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Microsoft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旗下在线制作</a:t>
                      </a: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APP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工具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美国创业公司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美国创业公司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成立于</a:t>
                      </a:r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2010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年，深圳氚云网络科技有限公司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成立于</a:t>
                      </a:r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2009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年，广州市九章信息科技有限公司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377970"/>
                  </a:ext>
                </a:extLst>
              </a:tr>
              <a:tr h="98271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数据库</a:t>
                      </a:r>
                      <a:endParaRPr lang="zh-CN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Mysql/Oracle/MSSQl</a:t>
                      </a:r>
                      <a:b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Rest API</a:t>
                      </a:r>
                      <a:b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Redis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/Mongo</a:t>
                      </a:r>
                      <a:b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File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G Suite</a:t>
                      </a:r>
                      <a:b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Google’s Cloud SQL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数据库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基于</a:t>
                      </a: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Mirosoft AD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用户创建</a:t>
                      </a:r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后台匹配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altLang="zh-CN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684986"/>
                  </a:ext>
                </a:extLst>
              </a:tr>
              <a:tr h="21116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支持终端</a:t>
                      </a:r>
                      <a:endParaRPr lang="zh-CN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Web/Mobile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Web/Mobile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Web/Mobile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Web/Mobile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Web/Mobile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Web/Mobile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Web/Mobile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Web/Mobile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157224"/>
                  </a:ext>
                </a:extLst>
              </a:tr>
              <a:tr h="21928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部署</a:t>
                      </a:r>
                      <a:endParaRPr lang="zh-CN" altLang="en-US" sz="1400" b="1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SAAS/PAAS/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私有化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SAAS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SAAS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SAAS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SAAS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SAAS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PASS+SAAS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SAAS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352072"/>
                  </a:ext>
                </a:extLst>
              </a:tr>
              <a:tr h="633487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优势</a:t>
                      </a:r>
                      <a:endParaRPr lang="zh-CN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首创的数据库、后端、前端一站式全配置低代码平台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融资规模领先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公司实力雄厚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公司实力雄厚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覆盖</a:t>
                      </a:r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个国家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超过</a:t>
                      </a:r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万用户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专注</a:t>
                      </a: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BPM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领域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功能比较全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608114"/>
                  </a:ext>
                </a:extLst>
              </a:tr>
              <a:tr h="2111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多终端适配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多终端适配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互联网行业龙头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软件行业龙头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超过</a:t>
                      </a:r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万应用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万企业用户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个行业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582207"/>
                  </a:ext>
                </a:extLst>
              </a:tr>
              <a:tr h="4223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友好适配，不具备侵略性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启动较早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已具备生态基础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已具备生态基础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覆盖全球</a:t>
                      </a:r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195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个国家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钉钉合作伙伴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300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家企业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2024"/>
                  </a:ext>
                </a:extLst>
              </a:tr>
              <a:tr h="25989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6524" marR="6524" marT="6524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品牌优势明显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品牌优势明显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6524" marR="6524" marT="6524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885986"/>
                  </a:ext>
                </a:extLst>
              </a:tr>
              <a:tr h="21116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劣势</a:t>
                      </a:r>
                      <a:endParaRPr lang="zh-CN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产品启动时间晚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非主营业务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非主营业务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电子表格为主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非开源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非开源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非开源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1600"/>
                  </a:ext>
                </a:extLst>
              </a:tr>
              <a:tr h="4223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UI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界面不够美观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试运行多年，刚刚正式推出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不会全力投入　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不支持数据库配置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不支持后端配置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不支持后端配置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不支持后端配置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490302"/>
                  </a:ext>
                </a:extLst>
              </a:tr>
              <a:tr h="2517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目前市场认知度低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6524" marR="6524" marT="6524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不会全力投入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05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524" marR="6524" marT="6524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05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524" marR="6524" marT="6524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05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524" marR="6524" marT="6524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zh-CN" altLang="en-US" sz="1050" b="0" i="0" u="none" strike="noStrike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524" marR="6524" marT="6524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346791"/>
                  </a:ext>
                </a:extLst>
              </a:tr>
              <a:tr h="21116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融资情况</a:t>
                      </a:r>
                      <a:endParaRPr lang="zh-CN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无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3.6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亿美金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无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无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360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万美金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330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万美金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u="none" strike="noStrike">
                          <a:solidFill>
                            <a:schemeClr val="tx1"/>
                          </a:solidFill>
                          <a:effectLst/>
                        </a:rPr>
                        <a:t>4000</a:t>
                      </a:r>
                      <a:r>
                        <a:rPr lang="zh-CN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万人民币</a:t>
                      </a:r>
                      <a:endParaRPr lang="zh-CN" altLang="en-US" sz="1200" b="0" i="0" u="none" strike="noStrike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千万级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524" marR="6524" marT="652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304777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7035800" y="994715"/>
            <a:ext cx="2717800" cy="5246254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61220" y="994715"/>
            <a:ext cx="2172131" cy="5246254"/>
          </a:xfrm>
          <a:prstGeom prst="rect">
            <a:avLst/>
          </a:prstGeom>
          <a:solidFill>
            <a:srgbClr val="92D050">
              <a:alpha val="30000"/>
            </a:srgbClr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2920" y="994715"/>
            <a:ext cx="2705100" cy="5246254"/>
          </a:xfrm>
          <a:prstGeom prst="rect">
            <a:avLst/>
          </a:prstGeom>
          <a:solidFill>
            <a:srgbClr val="00B0F0">
              <a:alpha val="30000"/>
            </a:srgbClr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67666" y="219075"/>
            <a:ext cx="10514013" cy="519113"/>
          </a:xfrm>
          <a:prstGeom prst="rect">
            <a:avLst/>
          </a:prstGeom>
        </p:spPr>
        <p:txBody>
          <a:bodyPr/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竞品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</a:t>
            </a:r>
            <a:r>
              <a:rPr lang="en-US" altLang="zh-CN" sz="2800" b="1" dirty="0" err="1">
                <a:solidFill>
                  <a:srgbClr val="FFC000"/>
                </a:solidFill>
              </a:rPr>
              <a:t>Mokelay</a:t>
            </a:r>
            <a:r>
              <a:rPr lang="zh-CN" altLang="en-US" sz="2800" b="1" dirty="0">
                <a:solidFill>
                  <a:srgbClr val="FFC000"/>
                </a:solidFill>
              </a:rPr>
              <a:t>的原子化设计框架是核心竞争力</a:t>
            </a:r>
          </a:p>
        </p:txBody>
      </p:sp>
    </p:spTree>
    <p:extLst>
      <p:ext uri="{BB962C8B-B14F-4D97-AF65-F5344CB8AC3E}">
        <p14:creationId xmlns:p14="http://schemas.microsoft.com/office/powerpoint/2010/main" val="329229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587">
        <p14:reveal/>
      </p:transition>
    </mc:Choice>
    <mc:Fallback xmlns="">
      <p:transition spd="slow" advTm="3587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05522" y="219075"/>
            <a:ext cx="8349314" cy="519113"/>
          </a:xfrm>
          <a:prstGeom prst="rect">
            <a:avLst/>
          </a:prstGeom>
        </p:spPr>
        <p:txBody>
          <a:bodyPr/>
          <a:lstStyle/>
          <a:p>
            <a:r>
              <a:rPr lang="en-US" altLang="zh-CN" sz="3600" dirty="0" err="1"/>
              <a:t>Mokelay</a:t>
            </a:r>
            <a:r>
              <a:rPr lang="zh-CN" altLang="en-US" sz="3600" dirty="0"/>
              <a:t>原子化设计</a:t>
            </a:r>
            <a:r>
              <a:rPr lang="en-US" altLang="zh-CN" sz="3600" dirty="0"/>
              <a:t>—</a:t>
            </a:r>
            <a:r>
              <a:rPr lang="zh-CN" altLang="en-US" sz="3600" b="1" dirty="0"/>
              <a:t>可视化配置平台</a:t>
            </a:r>
          </a:p>
        </p:txBody>
      </p:sp>
      <p:sp>
        <p:nvSpPr>
          <p:cNvPr id="6" name="圆角矩形 9"/>
          <p:cNvSpPr>
            <a:spLocks noChangeArrowheads="1"/>
          </p:cNvSpPr>
          <p:nvPr/>
        </p:nvSpPr>
        <p:spPr bwMode="auto">
          <a:xfrm>
            <a:off x="1125416" y="1385454"/>
            <a:ext cx="1382256" cy="765386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数据</a:t>
            </a:r>
          </a:p>
        </p:txBody>
      </p:sp>
      <p:sp>
        <p:nvSpPr>
          <p:cNvPr id="32" name="圆角矩形 9"/>
          <p:cNvSpPr>
            <a:spLocks noChangeArrowheads="1"/>
          </p:cNvSpPr>
          <p:nvPr/>
        </p:nvSpPr>
        <p:spPr bwMode="auto">
          <a:xfrm>
            <a:off x="3646944" y="5043060"/>
            <a:ext cx="1382256" cy="765386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乐高</a:t>
            </a:r>
          </a:p>
        </p:txBody>
      </p:sp>
      <p:sp>
        <p:nvSpPr>
          <p:cNvPr id="33" name="圆角矩形 9"/>
          <p:cNvSpPr>
            <a:spLocks noChangeArrowheads="1"/>
          </p:cNvSpPr>
          <p:nvPr/>
        </p:nvSpPr>
        <p:spPr bwMode="auto">
          <a:xfrm>
            <a:off x="3713082" y="1385454"/>
            <a:ext cx="1382256" cy="765386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接口</a:t>
            </a:r>
          </a:p>
        </p:txBody>
      </p:sp>
      <p:sp>
        <p:nvSpPr>
          <p:cNvPr id="34" name="圆角矩形 9"/>
          <p:cNvSpPr>
            <a:spLocks noChangeArrowheads="1"/>
          </p:cNvSpPr>
          <p:nvPr/>
        </p:nvSpPr>
        <p:spPr bwMode="auto">
          <a:xfrm>
            <a:off x="6148348" y="5043060"/>
            <a:ext cx="1382256" cy="765386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积木</a:t>
            </a:r>
          </a:p>
        </p:txBody>
      </p:sp>
      <p:sp>
        <p:nvSpPr>
          <p:cNvPr id="35" name="圆角矩形 9"/>
          <p:cNvSpPr>
            <a:spLocks noChangeArrowheads="1"/>
          </p:cNvSpPr>
          <p:nvPr/>
        </p:nvSpPr>
        <p:spPr bwMode="auto">
          <a:xfrm>
            <a:off x="6148348" y="1385454"/>
            <a:ext cx="1382256" cy="765386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界面</a:t>
            </a:r>
          </a:p>
        </p:txBody>
      </p:sp>
      <p:sp>
        <p:nvSpPr>
          <p:cNvPr id="40" name="圆角矩形 9"/>
          <p:cNvSpPr>
            <a:spLocks noChangeArrowheads="1"/>
          </p:cNvSpPr>
          <p:nvPr/>
        </p:nvSpPr>
        <p:spPr bwMode="auto">
          <a:xfrm>
            <a:off x="1145540" y="5043060"/>
            <a:ext cx="1382256" cy="765386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模型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1145540" y="3186545"/>
            <a:ext cx="6385064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微软雅黑"/>
                <a:cs typeface="+mn-cs"/>
              </a:rPr>
              <a:t>原子化引擎</a:t>
            </a:r>
          </a:p>
        </p:txBody>
      </p:sp>
      <p:sp>
        <p:nvSpPr>
          <p:cNvPr id="10" name="下箭头 9"/>
          <p:cNvSpPr/>
          <p:nvPr/>
        </p:nvSpPr>
        <p:spPr>
          <a:xfrm>
            <a:off x="1704109" y="2150840"/>
            <a:ext cx="193964" cy="1035705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微软雅黑"/>
              <a:cs typeface="+mn-cs"/>
            </a:endParaRPr>
          </a:p>
        </p:txBody>
      </p:sp>
      <p:sp>
        <p:nvSpPr>
          <p:cNvPr id="41" name="下箭头 40"/>
          <p:cNvSpPr/>
          <p:nvPr/>
        </p:nvSpPr>
        <p:spPr>
          <a:xfrm>
            <a:off x="6847345" y="3972868"/>
            <a:ext cx="193964" cy="1035705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微软雅黑"/>
              <a:cs typeface="+mn-cs"/>
            </a:endParaRPr>
          </a:p>
        </p:txBody>
      </p:sp>
      <p:sp>
        <p:nvSpPr>
          <p:cNvPr id="42" name="下箭头 41"/>
          <p:cNvSpPr/>
          <p:nvPr/>
        </p:nvSpPr>
        <p:spPr>
          <a:xfrm>
            <a:off x="4321851" y="3948545"/>
            <a:ext cx="193964" cy="1035705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微软雅黑"/>
              <a:cs typeface="+mn-cs"/>
            </a:endParaRPr>
          </a:p>
        </p:txBody>
      </p:sp>
      <p:sp>
        <p:nvSpPr>
          <p:cNvPr id="45" name="下箭头 44"/>
          <p:cNvSpPr/>
          <p:nvPr/>
        </p:nvSpPr>
        <p:spPr>
          <a:xfrm>
            <a:off x="6847345" y="2150840"/>
            <a:ext cx="193964" cy="1035705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微软雅黑"/>
              <a:cs typeface="+mn-cs"/>
            </a:endParaRPr>
          </a:p>
        </p:txBody>
      </p:sp>
      <p:sp>
        <p:nvSpPr>
          <p:cNvPr id="52" name="下箭头 51"/>
          <p:cNvSpPr/>
          <p:nvPr/>
        </p:nvSpPr>
        <p:spPr>
          <a:xfrm>
            <a:off x="4324218" y="2150840"/>
            <a:ext cx="193964" cy="1035705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微软雅黑"/>
              <a:cs typeface="+mn-cs"/>
            </a:endParaRPr>
          </a:p>
        </p:txBody>
      </p:sp>
      <p:sp>
        <p:nvSpPr>
          <p:cNvPr id="53" name="下箭头 52"/>
          <p:cNvSpPr/>
          <p:nvPr/>
        </p:nvSpPr>
        <p:spPr>
          <a:xfrm>
            <a:off x="1739686" y="3972868"/>
            <a:ext cx="193964" cy="1035705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微软雅黑"/>
              <a:cs typeface="+mn-cs"/>
            </a:endParaRPr>
          </a:p>
        </p:txBody>
      </p:sp>
      <p:graphicFrame>
        <p:nvGraphicFramePr>
          <p:cNvPr id="54" name="对象 53">
            <a:hlinkClick r:id="" action="ppaction://ole?verb=0"/>
          </p:cNvPr>
          <p:cNvGraphicFramePr>
            <a:graphicFrameLocks noChangeAspect="1"/>
          </p:cNvGraphicFramePr>
          <p:nvPr>
            <p:extLst/>
          </p:nvPr>
        </p:nvGraphicFramePr>
        <p:xfrm>
          <a:off x="9429510" y="4248717"/>
          <a:ext cx="1961574" cy="1471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7" name="演示文稿" r:id="rId4" imgW="6773760" imgH="5079960" progId="">
                  <p:embed/>
                </p:oleObj>
              </mc:Choice>
              <mc:Fallback>
                <p:oleObj name="演示文稿" r:id="rId4" imgW="6773760" imgH="5079960" progId="">
                  <p:embed/>
                  <p:pic>
                    <p:nvPicPr>
                      <p:cNvPr id="54" name="对象 53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510" y="4248717"/>
                        <a:ext cx="1961574" cy="1471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637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椭圆 82"/>
          <p:cNvSpPr/>
          <p:nvPr/>
        </p:nvSpPr>
        <p:spPr>
          <a:xfrm>
            <a:off x="3990156" y="1727324"/>
            <a:ext cx="4063876" cy="4063876"/>
          </a:xfrm>
          <a:prstGeom prst="ellipse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 descr="0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8825" y="1634439"/>
            <a:ext cx="7508329" cy="42234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05522" y="219075"/>
            <a:ext cx="4800600" cy="519113"/>
          </a:xfrm>
          <a:prstGeom prst="rect">
            <a:avLst/>
          </a:prstGeom>
        </p:spPr>
        <p:txBody>
          <a:bodyPr/>
          <a:lstStyle/>
          <a:p>
            <a:r>
              <a:rPr lang="zh-CN" altLang="en-US" sz="3600" dirty="0"/>
              <a:t>发展概况及案例</a:t>
            </a:r>
          </a:p>
        </p:txBody>
      </p:sp>
      <p:sp>
        <p:nvSpPr>
          <p:cNvPr id="6" name="圆角矩形 9"/>
          <p:cNvSpPr>
            <a:spLocks noChangeArrowheads="1"/>
          </p:cNvSpPr>
          <p:nvPr/>
        </p:nvSpPr>
        <p:spPr bwMode="auto">
          <a:xfrm>
            <a:off x="1129356" y="1491566"/>
            <a:ext cx="3010719" cy="67532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行业</a:t>
            </a:r>
          </a:p>
        </p:txBody>
      </p:sp>
      <p:sp>
        <p:nvSpPr>
          <p:cNvPr id="7" name="圆角矩形 10"/>
          <p:cNvSpPr>
            <a:spLocks noChangeArrowheads="1"/>
          </p:cNvSpPr>
          <p:nvPr/>
        </p:nvSpPr>
        <p:spPr bwMode="auto">
          <a:xfrm>
            <a:off x="8037958" y="4007145"/>
            <a:ext cx="3010719" cy="675324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BCBC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核心颗粒</a:t>
            </a:r>
          </a:p>
        </p:txBody>
      </p: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1522215" y="4456676"/>
            <a:ext cx="202743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 应用数</a:t>
            </a: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30+</a:t>
            </a:r>
          </a:p>
          <a:p>
            <a:pPr marL="0" marR="0" lvl="0" indent="0" defTabSz="91440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 页面数</a:t>
            </a: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500+</a:t>
            </a:r>
          </a:p>
          <a:p>
            <a:pPr marL="0" marR="0" lvl="0" indent="0" defTabSz="91440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lang="zh-CN" altLang="en-US" kern="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 接口数</a:t>
            </a:r>
            <a:r>
              <a:rPr lang="en-US" altLang="zh-CN" kern="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1000+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8628428" y="4775932"/>
            <a:ext cx="182977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lvl="0" indent="-28575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积木：</a:t>
            </a:r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177</a:t>
            </a:r>
          </a:p>
          <a:p>
            <a:pPr marL="285750" lvl="0" indent="-28575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乐高：</a:t>
            </a:r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44</a:t>
            </a: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marL="285750" lvl="0" indent="-28575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lang="zh-CN" altLang="en-US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模型：</a:t>
            </a:r>
            <a:r>
              <a:rPr lang="en-US" altLang="zh-CN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43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8" name="TextBox 15"/>
          <p:cNvSpPr txBox="1">
            <a:spLocks noChangeArrowheads="1"/>
          </p:cNvSpPr>
          <p:nvPr/>
        </p:nvSpPr>
        <p:spPr bwMode="auto">
          <a:xfrm>
            <a:off x="8213728" y="1508378"/>
            <a:ext cx="2135995" cy="173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 合作机构</a:t>
            </a: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6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家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lang="zh-CN" altLang="en-US" kern="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 产品经理</a:t>
            </a:r>
            <a:r>
              <a:rPr lang="en-US" altLang="zh-CN" kern="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6</a:t>
            </a:r>
            <a:r>
              <a:rPr lang="zh-CN" altLang="en-US" kern="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人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 开发人员</a:t>
            </a: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11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人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 配置人员</a:t>
            </a:r>
            <a:r>
              <a:rPr kumimoji="0" lang="en-US" altLang="zh-CN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12</a:t>
            </a: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人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grpSp>
        <p:nvGrpSpPr>
          <p:cNvPr id="3" name="组合 51"/>
          <p:cNvGrpSpPr/>
          <p:nvPr/>
        </p:nvGrpSpPr>
        <p:grpSpPr>
          <a:xfrm>
            <a:off x="1320986" y="2302764"/>
            <a:ext cx="3016734" cy="1528624"/>
            <a:chOff x="939986" y="2185289"/>
            <a:chExt cx="3016734" cy="1528624"/>
          </a:xfrm>
        </p:grpSpPr>
        <p:grpSp>
          <p:nvGrpSpPr>
            <p:cNvPr id="4" name="组合 16"/>
            <p:cNvGrpSpPr/>
            <p:nvPr/>
          </p:nvGrpSpPr>
          <p:grpSpPr>
            <a:xfrm>
              <a:off x="1338764" y="2185289"/>
              <a:ext cx="2617956" cy="1528624"/>
              <a:chOff x="1049498" y="2112264"/>
              <a:chExt cx="2331536" cy="1528624"/>
            </a:xfrm>
          </p:grpSpPr>
          <p:sp>
            <p:nvSpPr>
              <p:cNvPr id="15" name="TextBox 13"/>
              <p:cNvSpPr txBox="1">
                <a:spLocks noChangeArrowheads="1"/>
              </p:cNvSpPr>
              <p:nvPr/>
            </p:nvSpPr>
            <p:spPr bwMode="auto">
              <a:xfrm>
                <a:off x="1049498" y="2112264"/>
                <a:ext cx="1474627" cy="1528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285750" marR="0" lvl="0" indent="-285750" defTabSz="914400" eaLnBrk="1" fontAlgn="base" latinLnBrk="0" hangingPunct="1">
                  <a:lnSpc>
                    <a:spcPts val="2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0" lang="zh-CN" altLang="en-US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房地产</a:t>
                </a:r>
                <a:endParaRPr kumimoji="0" lang="en-US" altLang="zh-CN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  <a:p>
                <a:pPr marL="285750" marR="0" lvl="0" indent="-285750" defTabSz="914400" eaLnBrk="1" fontAlgn="base" latinLnBrk="0" hangingPunct="1">
                  <a:lnSpc>
                    <a:spcPts val="28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0" lang="zh-CN" altLang="en-US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新零售</a:t>
                </a:r>
                <a:endParaRPr kumimoji="0" lang="en-US" altLang="zh-CN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  <a:p>
                <a:pPr marL="285750" lvl="0" indent="-285750" eaLnBrk="1" fontAlgn="base" hangingPunct="1">
                  <a:lnSpc>
                    <a:spcPts val="28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ea typeface="+mn-ea"/>
                  </a:rPr>
                  <a:t>家居</a:t>
                </a:r>
                <a:endParaRPr lang="en-US" altLang="zh-CN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endParaRPr>
              </a:p>
              <a:p>
                <a:pPr marL="285750" lvl="0" indent="-285750" eaLnBrk="1" fontAlgn="base" hangingPunct="1">
                  <a:lnSpc>
                    <a:spcPts val="28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ea typeface="+mn-ea"/>
                  </a:rPr>
                  <a:t>电商</a:t>
                </a:r>
                <a:endParaRPr lang="en-US" altLang="zh-CN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9" name="TextBox 13"/>
              <p:cNvSpPr txBox="1">
                <a:spLocks noChangeArrowheads="1"/>
              </p:cNvSpPr>
              <p:nvPr/>
            </p:nvSpPr>
            <p:spPr bwMode="auto">
              <a:xfrm>
                <a:off x="2329972" y="2112264"/>
                <a:ext cx="1051062" cy="1528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285750" lvl="0" indent="-285750" eaLnBrk="1" fontAlgn="base" hangingPunct="1">
                  <a:lnSpc>
                    <a:spcPts val="28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ea typeface="+mn-ea"/>
                  </a:rPr>
                  <a:t>O2O</a:t>
                </a:r>
              </a:p>
              <a:p>
                <a:pPr marL="285750" lvl="0" indent="-285750" eaLnBrk="1" fontAlgn="base" hangingPunct="1">
                  <a:lnSpc>
                    <a:spcPts val="28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ea typeface="+mn-ea"/>
                  </a:rPr>
                  <a:t>文创</a:t>
                </a:r>
                <a:endParaRPr lang="en-US" altLang="zh-CN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endParaRPr>
              </a:p>
              <a:p>
                <a:pPr marL="285750" lvl="0" indent="-285750" eaLnBrk="1" fontAlgn="base" hangingPunct="1">
                  <a:lnSpc>
                    <a:spcPts val="28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ea typeface="+mn-ea"/>
                  </a:rPr>
                  <a:t>跨境</a:t>
                </a:r>
              </a:p>
              <a:p>
                <a:pPr marL="285750" lvl="0" indent="-285750" eaLnBrk="1" fontAlgn="base" hangingPunct="1">
                  <a:lnSpc>
                    <a:spcPts val="28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ea typeface="+mn-ea"/>
                  </a:rPr>
                  <a:t>社交</a:t>
                </a:r>
                <a:endParaRPr kumimoji="0" lang="en-US" altLang="zh-CN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22" name="AutoShape 4"/>
            <p:cNvSpPr/>
            <p:nvPr/>
          </p:nvSpPr>
          <p:spPr bwMode="auto">
            <a:xfrm>
              <a:off x="2439122" y="2994005"/>
              <a:ext cx="238998" cy="2400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23" name="AutoShape 28"/>
            <p:cNvSpPr/>
            <p:nvPr/>
          </p:nvSpPr>
          <p:spPr bwMode="auto">
            <a:xfrm>
              <a:off x="973271" y="3355897"/>
              <a:ext cx="247728" cy="24772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grpSp>
          <p:nvGrpSpPr>
            <p:cNvPr id="5" name="组合 35"/>
            <p:cNvGrpSpPr/>
            <p:nvPr/>
          </p:nvGrpSpPr>
          <p:grpSpPr>
            <a:xfrm>
              <a:off x="2473498" y="3356442"/>
              <a:ext cx="170246" cy="246638"/>
              <a:chOff x="3965575" y="3582988"/>
              <a:chExt cx="247650" cy="358775"/>
            </a:xfrm>
            <a:solidFill>
              <a:srgbClr val="27506E"/>
            </a:solidFill>
          </p:grpSpPr>
          <p:sp>
            <p:nvSpPr>
              <p:cNvPr id="37" name="AutoShape 97"/>
              <p:cNvSpPr/>
              <p:nvPr/>
            </p:nvSpPr>
            <p:spPr bwMode="auto">
              <a:xfrm>
                <a:off x="3965575" y="3582988"/>
                <a:ext cx="247650" cy="358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  <p:sp>
            <p:nvSpPr>
              <p:cNvPr id="38" name="AutoShape 98"/>
              <p:cNvSpPr/>
              <p:nvPr/>
            </p:nvSpPr>
            <p:spPr bwMode="auto">
              <a:xfrm>
                <a:off x="4067175" y="3616325"/>
                <a:ext cx="44450" cy="111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  <p:sp>
            <p:nvSpPr>
              <p:cNvPr id="39" name="AutoShape 99"/>
              <p:cNvSpPr/>
              <p:nvPr/>
            </p:nvSpPr>
            <p:spPr bwMode="auto">
              <a:xfrm>
                <a:off x="4078288" y="3897313"/>
                <a:ext cx="22225" cy="11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</p:grpSp>
        <p:grpSp>
          <p:nvGrpSpPr>
            <p:cNvPr id="8" name="Group 121"/>
            <p:cNvGrpSpPr/>
            <p:nvPr/>
          </p:nvGrpSpPr>
          <p:grpSpPr>
            <a:xfrm>
              <a:off x="973683" y="2695971"/>
              <a:ext cx="246904" cy="185282"/>
              <a:chOff x="723900" y="3569494"/>
              <a:chExt cx="464344" cy="348456"/>
            </a:xfrm>
            <a:solidFill>
              <a:srgbClr val="27506E"/>
            </a:solidFill>
          </p:grpSpPr>
          <p:sp>
            <p:nvSpPr>
              <p:cNvPr id="46" name="AutoShape 118"/>
              <p:cNvSpPr/>
              <p:nvPr/>
            </p:nvSpPr>
            <p:spPr bwMode="auto">
              <a:xfrm>
                <a:off x="723900" y="3569494"/>
                <a:ext cx="464344" cy="348456"/>
              </a:xfrm>
              <a:custGeom>
                <a:avLst/>
                <a:gdLst>
                  <a:gd name="T0" fmla="*/ 10732 w 21464"/>
                  <a:gd name="T1" fmla="*/ 10800 h 21600"/>
                  <a:gd name="T2" fmla="*/ 10732 w 21464"/>
                  <a:gd name="T3" fmla="*/ 10800 h 21600"/>
                  <a:gd name="T4" fmla="*/ 10732 w 21464"/>
                  <a:gd name="T5" fmla="*/ 10800 h 21600"/>
                  <a:gd name="T6" fmla="*/ 10732 w 21464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464" h="21600">
                    <a:moveTo>
                      <a:pt x="19918" y="11754"/>
                    </a:moveTo>
                    <a:lnTo>
                      <a:pt x="16564" y="18954"/>
                    </a:lnTo>
                    <a:cubicBezTo>
                      <a:pt x="16317" y="19484"/>
                      <a:pt x="15892" y="19800"/>
                      <a:pt x="15427" y="19800"/>
                    </a:cubicBezTo>
                    <a:lnTo>
                      <a:pt x="2683" y="19800"/>
                    </a:lnTo>
                    <a:cubicBezTo>
                      <a:pt x="1943" y="19800"/>
                      <a:pt x="1341" y="18992"/>
                      <a:pt x="1341" y="18000"/>
                    </a:cubicBezTo>
                    <a:lnTo>
                      <a:pt x="1341" y="3600"/>
                    </a:lnTo>
                    <a:cubicBezTo>
                      <a:pt x="1341" y="2608"/>
                      <a:pt x="1943" y="1800"/>
                      <a:pt x="2683" y="1800"/>
                    </a:cubicBezTo>
                    <a:lnTo>
                      <a:pt x="15427" y="1800"/>
                    </a:lnTo>
                    <a:cubicBezTo>
                      <a:pt x="15892" y="1800"/>
                      <a:pt x="16317" y="2116"/>
                      <a:pt x="16564" y="2645"/>
                    </a:cubicBezTo>
                    <a:lnTo>
                      <a:pt x="19917" y="9845"/>
                    </a:lnTo>
                    <a:cubicBezTo>
                      <a:pt x="20188" y="10425"/>
                      <a:pt x="20188" y="11174"/>
                      <a:pt x="19918" y="11754"/>
                    </a:cubicBezTo>
                    <a:moveTo>
                      <a:pt x="21055" y="8891"/>
                    </a:moveTo>
                    <a:lnTo>
                      <a:pt x="17701" y="1691"/>
                    </a:lnTo>
                    <a:cubicBezTo>
                      <a:pt x="17211" y="639"/>
                      <a:pt x="16352" y="0"/>
                      <a:pt x="15427" y="0"/>
                    </a:cubicBezTo>
                    <a:lnTo>
                      <a:pt x="2683" y="0"/>
                    </a:lnTo>
                    <a:cubicBezTo>
                      <a:pt x="1201" y="0"/>
                      <a:pt x="0" y="1611"/>
                      <a:pt x="0" y="3600"/>
                    </a:cubicBezTo>
                    <a:lnTo>
                      <a:pt x="0" y="18000"/>
                    </a:lnTo>
                    <a:cubicBezTo>
                      <a:pt x="0" y="19988"/>
                      <a:pt x="1201" y="21599"/>
                      <a:pt x="2683" y="21599"/>
                    </a:cubicBezTo>
                    <a:lnTo>
                      <a:pt x="15427" y="21599"/>
                    </a:lnTo>
                    <a:cubicBezTo>
                      <a:pt x="16352" y="21599"/>
                      <a:pt x="17211" y="20960"/>
                      <a:pt x="17701" y="19908"/>
                    </a:cubicBezTo>
                    <a:lnTo>
                      <a:pt x="21055" y="12708"/>
                    </a:lnTo>
                    <a:cubicBezTo>
                      <a:pt x="21600" y="11541"/>
                      <a:pt x="21600" y="10059"/>
                      <a:pt x="21055" y="8891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  <p:sp>
            <p:nvSpPr>
              <p:cNvPr id="47" name="AutoShape 119"/>
              <p:cNvSpPr/>
              <p:nvPr/>
            </p:nvSpPr>
            <p:spPr bwMode="auto">
              <a:xfrm>
                <a:off x="1013619" y="3699669"/>
                <a:ext cx="87313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0"/>
                    </a:moveTo>
                    <a:cubicBezTo>
                      <a:pt x="6825" y="18000"/>
                      <a:pt x="3600" y="14774"/>
                      <a:pt x="3600" y="10800"/>
                    </a:cubicBezTo>
                    <a:cubicBezTo>
                      <a:pt x="3600" y="6825"/>
                      <a:pt x="6825" y="3600"/>
                      <a:pt x="10800" y="3600"/>
                    </a:cubicBezTo>
                    <a:cubicBezTo>
                      <a:pt x="14774" y="3600"/>
                      <a:pt x="17999" y="6825"/>
                      <a:pt x="17999" y="10800"/>
                    </a:cubicBezTo>
                    <a:cubicBezTo>
                      <a:pt x="17999" y="14774"/>
                      <a:pt x="14774" y="18000"/>
                      <a:pt x="10800" y="18000"/>
                    </a:cubicBezTo>
                    <a:moveTo>
                      <a:pt x="10800" y="0"/>
                    </a:moveTo>
                    <a:cubicBezTo>
                      <a:pt x="4833" y="0"/>
                      <a:pt x="0" y="4833"/>
                      <a:pt x="0" y="10800"/>
                    </a:cubicBezTo>
                    <a:cubicBezTo>
                      <a:pt x="0" y="16766"/>
                      <a:pt x="4833" y="21599"/>
                      <a:pt x="10800" y="21599"/>
                    </a:cubicBezTo>
                    <a:cubicBezTo>
                      <a:pt x="16766" y="21599"/>
                      <a:pt x="21600" y="16766"/>
                      <a:pt x="21600" y="10800"/>
                    </a:cubicBezTo>
                    <a:cubicBezTo>
                      <a:pt x="21600" y="4833"/>
                      <a:pt x="16766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</p:grpSp>
        <p:sp>
          <p:nvSpPr>
            <p:cNvPr id="48" name="AutoShape 59"/>
            <p:cNvSpPr/>
            <p:nvPr/>
          </p:nvSpPr>
          <p:spPr bwMode="auto">
            <a:xfrm>
              <a:off x="2434757" y="2625021"/>
              <a:ext cx="247728" cy="246637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pic>
          <p:nvPicPr>
            <p:cNvPr id="49" name="图片 48" descr="01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2013" y="2242568"/>
              <a:ext cx="170245" cy="333943"/>
            </a:xfrm>
            <a:prstGeom prst="rect">
              <a:avLst/>
            </a:prstGeom>
          </p:spPr>
        </p:pic>
        <p:pic>
          <p:nvPicPr>
            <p:cNvPr id="50" name="图片 49" descr="02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8376" y="2266950"/>
              <a:ext cx="340490" cy="235724"/>
            </a:xfrm>
            <a:prstGeom prst="rect">
              <a:avLst/>
            </a:prstGeom>
          </p:spPr>
        </p:pic>
        <p:pic>
          <p:nvPicPr>
            <p:cNvPr id="51" name="图片 50" descr="03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9986" y="3000713"/>
              <a:ext cx="314298" cy="235724"/>
            </a:xfrm>
            <a:prstGeom prst="rect">
              <a:avLst/>
            </a:prstGeom>
          </p:spPr>
        </p:pic>
      </p:grpSp>
      <p:sp>
        <p:nvSpPr>
          <p:cNvPr id="43" name="圆角矩形 9"/>
          <p:cNvSpPr>
            <a:spLocks noChangeArrowheads="1"/>
          </p:cNvSpPr>
          <p:nvPr/>
        </p:nvSpPr>
        <p:spPr bwMode="auto">
          <a:xfrm>
            <a:off x="7996882" y="1468909"/>
            <a:ext cx="2918768" cy="1829915"/>
          </a:xfrm>
          <a:prstGeom prst="roundRect">
            <a:avLst>
              <a:gd name="adj" fmla="val 1421"/>
            </a:avLst>
          </a:prstGeom>
          <a:noFill/>
          <a:ln w="19050">
            <a:solidFill>
              <a:schemeClr val="tx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4" name="圆角矩形 9"/>
          <p:cNvSpPr>
            <a:spLocks noChangeArrowheads="1"/>
          </p:cNvSpPr>
          <p:nvPr/>
        </p:nvSpPr>
        <p:spPr bwMode="auto">
          <a:xfrm>
            <a:off x="1126182" y="4260165"/>
            <a:ext cx="2918768" cy="1750109"/>
          </a:xfrm>
          <a:prstGeom prst="roundRect">
            <a:avLst>
              <a:gd name="adj" fmla="val 1421"/>
            </a:avLst>
          </a:prstGeom>
          <a:noFill/>
          <a:ln w="19050">
            <a:solidFill>
              <a:schemeClr val="tx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5" name="等腰三角形 74"/>
          <p:cNvSpPr/>
          <p:nvPr/>
        </p:nvSpPr>
        <p:spPr>
          <a:xfrm rot="19694529">
            <a:off x="5883275" y="1536700"/>
            <a:ext cx="342900" cy="295603"/>
          </a:xfrm>
          <a:prstGeom prst="triangl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等腰三角形 79"/>
          <p:cNvSpPr/>
          <p:nvPr/>
        </p:nvSpPr>
        <p:spPr>
          <a:xfrm rot="16200000">
            <a:off x="6021271" y="5640025"/>
            <a:ext cx="342900" cy="295603"/>
          </a:xfrm>
          <a:prstGeom prst="triangl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29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32156" y="219075"/>
            <a:ext cx="5270500" cy="519113"/>
          </a:xfrm>
          <a:prstGeom prst="rect">
            <a:avLst/>
          </a:prstGeom>
        </p:spPr>
        <p:txBody>
          <a:bodyPr/>
          <a:lstStyle/>
          <a:p>
            <a:r>
              <a:rPr lang="zh-CN" altLang="en-US" sz="3600" dirty="0"/>
              <a:t>产品开发进度及计划</a:t>
            </a:r>
          </a:p>
        </p:txBody>
      </p:sp>
      <p:sp>
        <p:nvSpPr>
          <p:cNvPr id="6" name="矩形 5"/>
          <p:cNvSpPr/>
          <p:nvPr/>
        </p:nvSpPr>
        <p:spPr>
          <a:xfrm>
            <a:off x="1580247" y="5206157"/>
            <a:ext cx="87385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80"/>
              </a:lnSpc>
            </a:pPr>
            <a:r>
              <a:rPr lang="zh-CN" altLang="en-US" dirty="0"/>
              <a:t>2019年 </a:t>
            </a:r>
            <a:r>
              <a:rPr lang="en-US" altLang="zh-CN" sz="1400" dirty="0"/>
              <a:t>| </a:t>
            </a:r>
            <a:r>
              <a:rPr lang="zh-CN" altLang="en-US" sz="1400" dirty="0"/>
              <a:t>计划生产</a:t>
            </a:r>
            <a:r>
              <a:rPr lang="zh-CN" altLang="en-US" dirty="0"/>
              <a:t>500</a:t>
            </a:r>
            <a:r>
              <a:rPr lang="zh-CN" altLang="en-US" sz="1400" dirty="0"/>
              <a:t>个应用，覆盖PC，H5，小程序，APP所有人机交互终端，成为国内最大应用平台</a:t>
            </a:r>
            <a:endParaRPr lang="en-US" altLang="zh-CN" sz="1400" dirty="0"/>
          </a:p>
          <a:p>
            <a:pPr>
              <a:lnSpc>
                <a:spcPts val="2380"/>
              </a:lnSpc>
            </a:pPr>
            <a:r>
              <a:rPr lang="zh-CN" altLang="en-US" dirty="0"/>
              <a:t>2019年 </a:t>
            </a:r>
            <a:r>
              <a:rPr lang="en-US" altLang="zh-CN" sz="1400" dirty="0"/>
              <a:t>| </a:t>
            </a:r>
            <a:r>
              <a:rPr lang="zh-CN" altLang="en-US" sz="1400" dirty="0"/>
              <a:t>共建社区至少吸引1000个工程师，实现积木乐高模型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0000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+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ts val="2380"/>
              </a:lnSpc>
            </a:pPr>
            <a:r>
              <a:rPr lang="en-US" altLang="zh-CN" dirty="0"/>
              <a:t>2020</a:t>
            </a:r>
            <a:r>
              <a:rPr lang="zh-CN" altLang="en-US" dirty="0"/>
              <a:t>年 </a:t>
            </a:r>
            <a:r>
              <a:rPr lang="en-US" altLang="zh-CN" sz="1400" dirty="0"/>
              <a:t>| </a:t>
            </a:r>
            <a:r>
              <a:rPr lang="zh-CN" altLang="en-US" sz="1400" dirty="0"/>
              <a:t>推出设计师一键转应用工具，产品设计一键转应用工具，语音自动转应用，平台开始</a:t>
            </a:r>
            <a:r>
              <a:rPr lang="en-US" altLang="zh-CN" sz="1400" dirty="0"/>
              <a:t>AI</a:t>
            </a:r>
            <a:r>
              <a:rPr lang="zh-CN" altLang="en-US" sz="1400" dirty="0"/>
              <a:t>化</a:t>
            </a:r>
          </a:p>
        </p:txBody>
      </p:sp>
      <p:sp>
        <p:nvSpPr>
          <p:cNvPr id="11" name="矩形 10"/>
          <p:cNvSpPr/>
          <p:nvPr/>
        </p:nvSpPr>
        <p:spPr>
          <a:xfrm>
            <a:off x="1044441" y="2319969"/>
            <a:ext cx="3724096" cy="15976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380"/>
              </a:lnSpc>
            </a:pPr>
            <a:r>
              <a:rPr lang="zh-CN" altLang="en-US" b="1" dirty="0"/>
              <a:t>2018</a:t>
            </a:r>
            <a:endParaRPr lang="en-US" altLang="zh-CN" b="1" dirty="0"/>
          </a:p>
          <a:p>
            <a:pPr>
              <a:lnSpc>
                <a:spcPts val="2380"/>
              </a:lnSpc>
            </a:pPr>
            <a:r>
              <a:rPr lang="zh-CN" altLang="en-US" sz="1400" b="1" dirty="0"/>
              <a:t>1月  </a:t>
            </a:r>
            <a:r>
              <a:rPr lang="en-US" altLang="zh-CN" sz="1400" dirty="0"/>
              <a:t>| </a:t>
            </a:r>
            <a:r>
              <a:rPr lang="zh-CN" altLang="en-US" sz="1400" b="1" dirty="0"/>
              <a:t> </a:t>
            </a:r>
            <a:r>
              <a:rPr lang="zh-CN" altLang="en-US" sz="1400" dirty="0"/>
              <a:t>Mokelay工具完成20+个PC端系统应用</a:t>
            </a:r>
            <a:endParaRPr lang="en-US" altLang="zh-CN" sz="1400" dirty="0"/>
          </a:p>
          <a:p>
            <a:pPr>
              <a:lnSpc>
                <a:spcPts val="2380"/>
              </a:lnSpc>
            </a:pPr>
            <a:r>
              <a:rPr lang="zh-CN" altLang="en-US" sz="1400" b="1" dirty="0"/>
              <a:t>6月  </a:t>
            </a:r>
            <a:r>
              <a:rPr lang="en-US" altLang="zh-CN" sz="1400" dirty="0"/>
              <a:t>| </a:t>
            </a:r>
            <a:r>
              <a:rPr lang="zh-CN" altLang="en-US" sz="1400" b="1" dirty="0"/>
              <a:t> </a:t>
            </a:r>
            <a:r>
              <a:rPr lang="zh-CN" altLang="en-US" sz="1400" dirty="0"/>
              <a:t>H5应用平台上线，完成2个H5应用</a:t>
            </a:r>
            <a:endParaRPr lang="en-US" altLang="zh-CN" sz="1400" dirty="0"/>
          </a:p>
          <a:p>
            <a:pPr>
              <a:lnSpc>
                <a:spcPts val="2380"/>
              </a:lnSpc>
            </a:pPr>
            <a:r>
              <a:rPr lang="zh-CN" altLang="en-US" sz="1400" b="1" dirty="0"/>
              <a:t>8月  </a:t>
            </a:r>
            <a:r>
              <a:rPr lang="en-US" altLang="zh-CN" sz="1400" dirty="0"/>
              <a:t>|</a:t>
            </a:r>
            <a:r>
              <a:rPr lang="zh-CN" altLang="en-US" sz="1400" dirty="0"/>
              <a:t> 微信小程序配置平台上线</a:t>
            </a:r>
            <a:endParaRPr lang="en-US" altLang="zh-CN" sz="1400" dirty="0"/>
          </a:p>
          <a:p>
            <a:pPr>
              <a:lnSpc>
                <a:spcPts val="2380"/>
              </a:lnSpc>
            </a:pPr>
            <a:r>
              <a:rPr lang="zh-CN" altLang="en-US" sz="1400" b="1" dirty="0"/>
              <a:t>10月  </a:t>
            </a:r>
            <a:r>
              <a:rPr lang="en-US" altLang="zh-CN" sz="1400" dirty="0"/>
              <a:t>|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 </a:t>
            </a:r>
            <a:r>
              <a:rPr lang="zh-CN" altLang="en-US" sz="1400" dirty="0"/>
              <a:t>ios/android配置平台上线</a:t>
            </a:r>
          </a:p>
        </p:txBody>
      </p:sp>
      <p:sp>
        <p:nvSpPr>
          <p:cNvPr id="14" name="矩形 13"/>
          <p:cNvSpPr/>
          <p:nvPr/>
        </p:nvSpPr>
        <p:spPr>
          <a:xfrm>
            <a:off x="6140450" y="897458"/>
            <a:ext cx="3416300" cy="1597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80"/>
              </a:lnSpc>
            </a:pPr>
            <a:r>
              <a:rPr lang="zh-CN" altLang="en-US" b="1" dirty="0"/>
              <a:t>2017</a:t>
            </a:r>
            <a:endParaRPr lang="en-US" altLang="zh-CN" b="1" dirty="0"/>
          </a:p>
          <a:p>
            <a:pPr>
              <a:lnSpc>
                <a:spcPts val="2380"/>
              </a:lnSpc>
            </a:pPr>
            <a:r>
              <a:rPr lang="zh-CN" altLang="en-US" sz="1400" b="1" dirty="0"/>
              <a:t>7月 </a:t>
            </a:r>
            <a:r>
              <a:rPr lang="en-US" altLang="zh-CN" sz="1400" dirty="0"/>
              <a:t>| </a:t>
            </a:r>
            <a:r>
              <a:rPr lang="zh-CN" altLang="en-US" sz="1400" dirty="0"/>
              <a:t>Mokelay 启动</a:t>
            </a:r>
            <a:endParaRPr lang="en-US" altLang="zh-CN" sz="1400" dirty="0"/>
          </a:p>
          <a:p>
            <a:pPr>
              <a:lnSpc>
                <a:spcPts val="2380"/>
              </a:lnSpc>
            </a:pPr>
            <a:r>
              <a:rPr lang="zh-CN" altLang="en-US" sz="1400" b="1" dirty="0"/>
              <a:t>10月 </a:t>
            </a:r>
            <a:r>
              <a:rPr lang="en-US" altLang="zh-CN" sz="1400" dirty="0"/>
              <a:t>| </a:t>
            </a:r>
            <a:r>
              <a:rPr lang="zh-CN" altLang="en-US" sz="1400" dirty="0"/>
              <a:t>Mokelay推出模型平台</a:t>
            </a:r>
            <a:endParaRPr lang="en-US" altLang="zh-CN" sz="1400" dirty="0"/>
          </a:p>
          <a:p>
            <a:pPr>
              <a:lnSpc>
                <a:spcPts val="2380"/>
              </a:lnSpc>
            </a:pPr>
            <a:r>
              <a:rPr lang="zh-CN" altLang="en-US" sz="1400" b="1" dirty="0"/>
              <a:t>11月 </a:t>
            </a:r>
            <a:r>
              <a:rPr lang="en-US" altLang="zh-CN" sz="1400" dirty="0"/>
              <a:t>| </a:t>
            </a:r>
            <a:r>
              <a:rPr lang="zh-CN" altLang="en-US" sz="1400" dirty="0"/>
              <a:t>Mokelay推出乐高平台</a:t>
            </a:r>
            <a:endParaRPr lang="en-US" altLang="zh-CN" sz="1400" dirty="0"/>
          </a:p>
          <a:p>
            <a:pPr>
              <a:lnSpc>
                <a:spcPts val="2380"/>
              </a:lnSpc>
            </a:pPr>
            <a:r>
              <a:rPr lang="zh-CN" altLang="en-US" sz="1400" b="1" dirty="0"/>
              <a:t>12月 </a:t>
            </a:r>
            <a:r>
              <a:rPr lang="en-US" altLang="zh-CN" sz="1400" dirty="0"/>
              <a:t>| </a:t>
            </a:r>
            <a:r>
              <a:rPr lang="zh-CN" altLang="en-US" sz="1400" dirty="0"/>
              <a:t>Mokelay推出积木平台</a:t>
            </a:r>
            <a:endParaRPr lang="en-US" altLang="zh-CN" sz="1400" dirty="0"/>
          </a:p>
        </p:txBody>
      </p:sp>
      <p:sp>
        <p:nvSpPr>
          <p:cNvPr id="22" name="椭圆 21"/>
          <p:cNvSpPr/>
          <p:nvPr/>
        </p:nvSpPr>
        <p:spPr>
          <a:xfrm>
            <a:off x="5362069" y="1105703"/>
            <a:ext cx="173732" cy="173732"/>
          </a:xfrm>
          <a:prstGeom prst="ellipse">
            <a:avLst/>
          </a:prstGeom>
          <a:solidFill>
            <a:srgbClr val="0070C0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295757" y="1039391"/>
            <a:ext cx="306356" cy="306356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5937250" y="3981247"/>
            <a:ext cx="6032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80"/>
              </a:lnSpc>
            </a:pPr>
            <a:r>
              <a:rPr lang="zh-CN" altLang="en-US" dirty="0"/>
              <a:t>2018年底 </a:t>
            </a:r>
            <a:r>
              <a:rPr lang="en-US" altLang="zh-CN" sz="1400" dirty="0"/>
              <a:t>| </a:t>
            </a:r>
            <a:r>
              <a:rPr lang="zh-CN" altLang="en-US" sz="1400" dirty="0"/>
              <a:t>预计完成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H5应用20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PC端应用50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APP应用10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zh-CN" altLang="en-US" sz="1400" dirty="0"/>
              <a:t>，行业涉及家装，房产，家居，新零售，社交，文创等</a:t>
            </a:r>
            <a:endParaRPr lang="en-US" altLang="zh-CN" sz="1400" dirty="0"/>
          </a:p>
        </p:txBody>
      </p:sp>
      <p:grpSp>
        <p:nvGrpSpPr>
          <p:cNvPr id="37" name="组合 36"/>
          <p:cNvGrpSpPr/>
          <p:nvPr/>
        </p:nvGrpSpPr>
        <p:grpSpPr>
          <a:xfrm>
            <a:off x="4954270" y="1214249"/>
            <a:ext cx="1049655" cy="3900676"/>
            <a:chOff x="5087620" y="938024"/>
            <a:chExt cx="1049655" cy="390067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582285" y="3022600"/>
              <a:ext cx="0" cy="77470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5495419" y="2685038"/>
              <a:ext cx="173732" cy="173732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5582285" y="1175385"/>
              <a:ext cx="0" cy="130111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087620" y="2771904"/>
              <a:ext cx="29718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5840095" y="938024"/>
              <a:ext cx="29718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5495419" y="3937258"/>
              <a:ext cx="173732" cy="173732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5582285" y="4217670"/>
              <a:ext cx="0" cy="62103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5789295" y="4062224"/>
              <a:ext cx="29718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731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4172">
        <p14:reveal/>
      </p:transition>
    </mc:Choice>
    <mc:Fallback xmlns="">
      <p:transition spd="slow" advTm="41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3bcfdd3973fdb6383027bd47899834cde41cf"/>
  <p:tag name="ISPRING_RESOURCE_PATHS_HASH_PRESENTER" val="6d4e8b91591944506c265263cd19b7938d7f2f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SubTitle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SubTitle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SubTitle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SubTitle"/>
  <p:tag name="MH_ORDER" val="2"/>
</p:tagLst>
</file>

<file path=ppt/theme/theme1.xml><?xml version="1.0" encoding="utf-8"?>
<a:theme xmlns:a="http://schemas.openxmlformats.org/drawingml/2006/main" name="第一PPT，www.1ppt.com">
  <a:themeElements>
    <a:clrScheme name="自定义 1">
      <a:dk1>
        <a:sysClr val="windowText" lastClr="000000"/>
      </a:dk1>
      <a:lt1>
        <a:sysClr val="window" lastClr="FFFFFF"/>
      </a:lt1>
      <a:dk2>
        <a:srgbClr val="0563C1"/>
      </a:dk2>
      <a:lt2>
        <a:srgbClr val="E7E6E6"/>
      </a:lt2>
      <a:accent1>
        <a:srgbClr val="8CC066"/>
      </a:accent1>
      <a:accent2>
        <a:srgbClr val="66BFBC"/>
      </a:accent2>
      <a:accent3>
        <a:srgbClr val="FC6E5B"/>
      </a:accent3>
      <a:accent4>
        <a:srgbClr val="FBC75D"/>
      </a:accent4>
      <a:accent5>
        <a:srgbClr val="6080A6"/>
      </a:accent5>
      <a:accent6>
        <a:srgbClr val="A5A5A5"/>
      </a:accent6>
      <a:hlink>
        <a:srgbClr val="0563C1"/>
      </a:hlink>
      <a:folHlink>
        <a:srgbClr val="954F72"/>
      </a:folHlink>
    </a:clrScheme>
    <a:fontScheme name="自定义 2">
      <a:majorFont>
        <a:latin typeface="Arial Unicode MS"/>
        <a:ea typeface="微软雅黑"/>
        <a:cs typeface=""/>
      </a:majorFont>
      <a:minorFont>
        <a:latin typeface="Arial Unicode M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4632</TotalTime>
  <Words>994</Words>
  <Application>Microsoft Macintosh PowerPoint</Application>
  <PresentationFormat>宽屏</PresentationFormat>
  <Paragraphs>250</Paragraphs>
  <Slides>10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等线</vt:lpstr>
      <vt:lpstr>楷体</vt:lpstr>
      <vt:lpstr>宋体</vt:lpstr>
      <vt:lpstr>微软雅黑</vt:lpstr>
      <vt:lpstr>Arial Unicode MS</vt:lpstr>
      <vt:lpstr>Microsoft YaHei UI</vt:lpstr>
      <vt:lpstr>Silo-ExtraBoldItalic</vt:lpstr>
      <vt:lpstr>Arial</vt:lpstr>
      <vt:lpstr>Calibri</vt:lpstr>
      <vt:lpstr>Gill Sans</vt:lpstr>
      <vt:lpstr>Tahoma</vt:lpstr>
      <vt:lpstr>Wingdings</vt:lpstr>
      <vt:lpstr>第一PPT，www.1ppt.com</vt:lpstr>
      <vt:lpstr>演示文稿</vt:lpstr>
      <vt:lpstr>PowerPoint 演示文稿</vt:lpstr>
      <vt:lpstr>市场及人员估算</vt:lpstr>
      <vt:lpstr>产品概述</vt:lpstr>
      <vt:lpstr>传统开发遇到的问题</vt:lpstr>
      <vt:lpstr>通过配置完成而不是开发</vt:lpstr>
      <vt:lpstr>竞品—Mokelay的原子化设计框架是核心竞争力</vt:lpstr>
      <vt:lpstr>Mokelay原子化设计—可视化配置平台</vt:lpstr>
      <vt:lpstr>发展概况及案例</vt:lpstr>
      <vt:lpstr>产品开发进度及计划</vt:lpstr>
      <vt:lpstr>PowerPoint 演示文稿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魔颗粒计划书</dc:title>
  <dc:subject>魔颗粒计划书</dc:subject>
  <dc:creator>Aaron</dc:creator>
  <cp:lastModifiedBy>Microsoft Office User</cp:lastModifiedBy>
  <cp:revision>527</cp:revision>
  <cp:lastPrinted>2018-06-16T11:10:11Z</cp:lastPrinted>
  <dcterms:created xsi:type="dcterms:W3CDTF">2015-08-05T05:45:56Z</dcterms:created>
  <dcterms:modified xsi:type="dcterms:W3CDTF">2018-10-30T03:54:25Z</dcterms:modified>
</cp:coreProperties>
</file>